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tiff" ContentType="image/tiff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68"/>
  </p:notesMasterIdLst>
  <p:sldIdLst>
    <p:sldId id="256" r:id="rId2"/>
    <p:sldId id="283" r:id="rId3"/>
    <p:sldId id="257" r:id="rId4"/>
    <p:sldId id="258" r:id="rId5"/>
    <p:sldId id="259" r:id="rId6"/>
    <p:sldId id="293" r:id="rId7"/>
    <p:sldId id="261" r:id="rId8"/>
    <p:sldId id="262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84" r:id="rId20"/>
    <p:sldId id="274" r:id="rId21"/>
    <p:sldId id="277" r:id="rId22"/>
    <p:sldId id="278" r:id="rId23"/>
    <p:sldId id="279" r:id="rId24"/>
    <p:sldId id="280" r:id="rId25"/>
    <p:sldId id="281" r:id="rId26"/>
    <p:sldId id="282" r:id="rId27"/>
    <p:sldId id="285" r:id="rId28"/>
    <p:sldId id="286" r:id="rId29"/>
    <p:sldId id="287" r:id="rId30"/>
    <p:sldId id="288" r:id="rId31"/>
    <p:sldId id="289" r:id="rId32"/>
    <p:sldId id="290" r:id="rId33"/>
    <p:sldId id="291" r:id="rId34"/>
    <p:sldId id="292" r:id="rId35"/>
    <p:sldId id="294" r:id="rId36"/>
    <p:sldId id="295" r:id="rId37"/>
    <p:sldId id="296" r:id="rId38"/>
    <p:sldId id="297" r:id="rId39"/>
    <p:sldId id="298" r:id="rId40"/>
    <p:sldId id="299" r:id="rId41"/>
    <p:sldId id="300" r:id="rId42"/>
    <p:sldId id="301" r:id="rId43"/>
    <p:sldId id="302" r:id="rId44"/>
    <p:sldId id="303" r:id="rId45"/>
    <p:sldId id="304" r:id="rId46"/>
    <p:sldId id="305" r:id="rId47"/>
    <p:sldId id="306" r:id="rId48"/>
    <p:sldId id="307" r:id="rId49"/>
    <p:sldId id="308" r:id="rId50"/>
    <p:sldId id="309" r:id="rId51"/>
    <p:sldId id="310" r:id="rId52"/>
    <p:sldId id="311" r:id="rId53"/>
    <p:sldId id="312" r:id="rId54"/>
    <p:sldId id="313" r:id="rId55"/>
    <p:sldId id="314" r:id="rId56"/>
    <p:sldId id="315" r:id="rId57"/>
    <p:sldId id="316" r:id="rId58"/>
    <p:sldId id="317" r:id="rId59"/>
    <p:sldId id="318" r:id="rId60"/>
    <p:sldId id="319" r:id="rId61"/>
    <p:sldId id="320" r:id="rId62"/>
    <p:sldId id="321" r:id="rId63"/>
    <p:sldId id="322" r:id="rId64"/>
    <p:sldId id="323" r:id="rId65"/>
    <p:sldId id="324" r:id="rId66"/>
    <p:sldId id="325" r:id="rId6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00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88" d="100"/>
          <a:sy n="88" d="100"/>
        </p:scale>
        <p:origin x="-146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D28A38-14A7-4839-9976-70C6CDB8D44B}" type="datetimeFigureOut">
              <a:rPr lang="ru-RU" smtClean="0"/>
              <a:pPr/>
              <a:t>17.05.2016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BD4E58-71DC-4FD1-A099-73C17DDA3D6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497223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BD4E58-71DC-4FD1-A099-73C17DDA3D6C}" type="slidenum">
              <a:rPr lang="ru-RU" smtClean="0"/>
              <a:pPr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371519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17.05.2016</a:t>
            </a:fld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17.05.2016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17.05.2016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бъект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17.05.2016</a:t>
            </a:fld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17.05.2016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17.05.2016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17.05.2016</a:t>
            </a:fld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2" name="Объект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4" name="Объект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17.05.2016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17.05.2016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Объект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17.05.2016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17.05.2016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17.05.2016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tiff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98373" y="260648"/>
            <a:ext cx="7632848" cy="1872208"/>
          </a:xfrm>
        </p:spPr>
        <p:txBody>
          <a:bodyPr/>
          <a:lstStyle/>
          <a:p>
            <a:pPr marL="182880" indent="0" algn="ctr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3200" b="1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Экскурсия в </a:t>
            </a:r>
            <a:r>
              <a:rPr lang="ru-RU" sz="3200" b="1" dirty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музее </a:t>
            </a:r>
            <a:r>
              <a:rPr lang="ru-RU" sz="3200" b="1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 ОГБПОУ </a:t>
            </a:r>
            <a:br>
              <a:rPr lang="ru-RU" sz="3200" b="1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</a:br>
            <a:r>
              <a:rPr lang="ru-RU" sz="3200" b="1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«Кинешемского </a:t>
            </a:r>
            <a:r>
              <a:rPr lang="ru-RU" sz="3200" b="1" dirty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медицинского </a:t>
            </a:r>
            <a:r>
              <a:rPr lang="ru-RU" sz="3200" b="1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колледжа»</a:t>
            </a:r>
            <a:r>
              <a:rPr lang="ru-RU" sz="3200" b="1" dirty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/>
            </a:r>
            <a:br>
              <a:rPr lang="ru-RU" sz="3200" b="1" dirty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</a:br>
            <a:endParaRPr lang="ru-RU" sz="3200" b="1" dirty="0">
              <a:solidFill>
                <a:schemeClr val="tx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E:\Музей\Фото\Жизнь колледжа\IMG_055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1628800"/>
            <a:ext cx="8584739" cy="4819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976753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Click="0">
        <p:split orient="vert"/>
      </p:transition>
    </mc:Choice>
    <mc:Fallback>
      <p:transition spd="slow" advClick="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404664"/>
            <a:ext cx="8136904" cy="2448272"/>
          </a:xfrm>
        </p:spPr>
        <p:txBody>
          <a:bodyPr/>
          <a:lstStyle/>
          <a:p>
            <a:pPr marL="4572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2400" dirty="0">
                <a:latin typeface="Times New Roman"/>
                <a:ea typeface="Times New Roman"/>
                <a:cs typeface="Times New Roman"/>
              </a:rPr>
              <a:t>С 1 апреля </a:t>
            </a:r>
            <a:r>
              <a:rPr lang="ru-RU" sz="2400" b="1" dirty="0">
                <a:latin typeface="Times New Roman"/>
                <a:ea typeface="Times New Roman"/>
                <a:cs typeface="Times New Roman"/>
              </a:rPr>
              <a:t>1933 </a:t>
            </a:r>
            <a:r>
              <a:rPr lang="ru-RU" sz="2400" dirty="0">
                <a:latin typeface="Times New Roman"/>
                <a:ea typeface="Times New Roman"/>
                <a:cs typeface="Times New Roman"/>
              </a:rPr>
              <a:t>года до начала  войны и несколько лет после войны директором училища был </a:t>
            </a:r>
            <a:r>
              <a:rPr lang="ru-RU" sz="2400" b="1" dirty="0" err="1">
                <a:latin typeface="Times New Roman"/>
                <a:ea typeface="Times New Roman"/>
                <a:cs typeface="Times New Roman"/>
              </a:rPr>
              <a:t>Феденёв</a:t>
            </a:r>
            <a:r>
              <a:rPr lang="ru-RU" sz="2400" b="1" dirty="0">
                <a:latin typeface="Times New Roman"/>
                <a:ea typeface="Times New Roman"/>
                <a:cs typeface="Times New Roman"/>
              </a:rPr>
              <a:t> Дмитрий Иванович</a:t>
            </a:r>
            <a:r>
              <a:rPr lang="ru-RU" sz="2400" b="1" dirty="0" smtClean="0">
                <a:latin typeface="Times New Roman"/>
                <a:ea typeface="Times New Roman"/>
                <a:cs typeface="Times New Roman"/>
              </a:rPr>
              <a:t>.</a:t>
            </a:r>
            <a:r>
              <a:rPr lang="ru-RU" sz="1800" dirty="0">
                <a:latin typeface="Times New Roman"/>
                <a:ea typeface="Times New Roman"/>
                <a:cs typeface="Times New Roman"/>
              </a:rPr>
              <a:t> </a:t>
            </a:r>
            <a:endParaRPr lang="ru-RU" sz="1800" dirty="0" smtClean="0">
              <a:latin typeface="Times New Roman"/>
              <a:ea typeface="Times New Roman"/>
              <a:cs typeface="Times New Roman"/>
            </a:endParaRPr>
          </a:p>
          <a:p>
            <a:pPr marL="4572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1800" dirty="0" smtClean="0">
                <a:latin typeface="Times New Roman"/>
                <a:ea typeface="Times New Roman"/>
                <a:cs typeface="Times New Roman"/>
              </a:rPr>
              <a:t>.</a:t>
            </a:r>
            <a:endParaRPr lang="ru-RU" sz="1400" dirty="0">
              <a:latin typeface="Calibri"/>
              <a:ea typeface="Times New Roman"/>
              <a:cs typeface="Times New Roman"/>
            </a:endParaRPr>
          </a:p>
          <a:p>
            <a:pPr marL="45720" indent="0" algn="just">
              <a:lnSpc>
                <a:spcPct val="115000"/>
              </a:lnSpc>
              <a:spcAft>
                <a:spcPts val="1000"/>
              </a:spcAft>
              <a:buNone/>
            </a:pPr>
            <a:endParaRPr lang="ru-RU" sz="1800" dirty="0">
              <a:latin typeface="Calibri"/>
              <a:ea typeface="Times New Roman"/>
              <a:cs typeface="Times New Roman"/>
            </a:endParaRPr>
          </a:p>
          <a:p>
            <a:endParaRPr lang="ru-RU" dirty="0"/>
          </a:p>
        </p:txBody>
      </p:sp>
      <p:pic>
        <p:nvPicPr>
          <p:cNvPr id="5" name="Рисунок 4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7584" y="2038075"/>
            <a:ext cx="3098649" cy="36770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33423" y="2038075"/>
            <a:ext cx="3240360" cy="3402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899592" y="5949280"/>
            <a:ext cx="60486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/>
                <a:ea typeface="Times New Roman"/>
                <a:cs typeface="Times New Roman"/>
              </a:rPr>
              <a:t>Дмитрий Иванович в 30-е и 90-е годы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3201428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404664"/>
            <a:ext cx="8064896" cy="1656184"/>
          </a:xfrm>
        </p:spPr>
        <p:txBody>
          <a:bodyPr>
            <a:normAutofit fontScale="77500" lnSpcReduction="20000"/>
          </a:bodyPr>
          <a:lstStyle/>
          <a:p>
            <a:pPr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2400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В 1934 году Феденев Дмитрий Иванович добился выделения для школы нового здания в центре города.  Это здание было построено купцом </a:t>
            </a:r>
            <a:r>
              <a:rPr lang="ru-RU" sz="2400" dirty="0" err="1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Миндовским</a:t>
            </a:r>
            <a:r>
              <a:rPr lang="ru-RU" sz="2400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 для складских помещений, а после революции здесь находилось торгово- кооперативное училище.  Учебное заведение стало располагаться на улице Ленина (бывшая Московская, а ранее – Красная)</a:t>
            </a:r>
            <a:endParaRPr lang="ru-RU" sz="1800" dirty="0">
              <a:solidFill>
                <a:schemeClr val="tx1"/>
              </a:solidFill>
              <a:effectLst/>
              <a:latin typeface="Calibri"/>
              <a:ea typeface="Times New Roman"/>
              <a:cs typeface="Times New Roman"/>
            </a:endParaRPr>
          </a:p>
        </p:txBody>
      </p:sp>
      <p:pic>
        <p:nvPicPr>
          <p:cNvPr id="4" name="Рисунок 3" descr="N:\Музей\Фото\Фото для банера ВОВ\ф колледж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47664" y="2132856"/>
            <a:ext cx="6192688" cy="41122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694203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Bar dir="vert"/>
      </p:transition>
    </mc:Choice>
    <mc:Fallback>
      <p:transition spd="slow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476672"/>
            <a:ext cx="7920880" cy="3456384"/>
          </a:xfrm>
        </p:spPr>
        <p:txBody>
          <a:bodyPr/>
          <a:lstStyle/>
          <a:p>
            <a:pPr marL="4572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2400" dirty="0">
                <a:latin typeface="Times New Roman"/>
                <a:ea typeface="Times New Roman"/>
                <a:cs typeface="Times New Roman"/>
              </a:rPr>
              <a:t>После переезда в новом здании была открыта столовая, а третий этаж был оборудован под общежитие.</a:t>
            </a:r>
            <a:endParaRPr lang="ru-RU" sz="1800" dirty="0">
              <a:latin typeface="Calibri"/>
              <a:ea typeface="Times New Roman"/>
              <a:cs typeface="Times New Roman"/>
            </a:endParaRPr>
          </a:p>
          <a:p>
            <a:endParaRPr lang="ru-RU" dirty="0"/>
          </a:p>
        </p:txBody>
      </p:sp>
      <p:pic>
        <p:nvPicPr>
          <p:cNvPr id="4" name="Рисунок 3"/>
          <p:cNvPicPr/>
          <p:nvPr/>
        </p:nvPicPr>
        <p:blipFill>
          <a:blip r:embed="rId2"/>
          <a:srcRect l="15974" t="26456" r="28734" b="15367"/>
          <a:stretch>
            <a:fillRect/>
          </a:stretch>
        </p:blipFill>
        <p:spPr bwMode="auto">
          <a:xfrm>
            <a:off x="1835696" y="2132856"/>
            <a:ext cx="5544616" cy="3031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0396681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404664"/>
            <a:ext cx="7992888" cy="2592288"/>
          </a:xfrm>
        </p:spPr>
        <p:txBody>
          <a:bodyPr/>
          <a:lstStyle/>
          <a:p>
            <a:pPr marL="4572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2400" dirty="0">
                <a:latin typeface="Times New Roman"/>
                <a:ea typeface="Times New Roman"/>
                <a:cs typeface="Times New Roman"/>
              </a:rPr>
              <a:t>Оборудованы учебные кабинеты.</a:t>
            </a:r>
            <a:endParaRPr lang="ru-RU" sz="1800" dirty="0">
              <a:latin typeface="Calibri"/>
              <a:ea typeface="Times New Roman"/>
              <a:cs typeface="Times New Roman"/>
            </a:endParaRPr>
          </a:p>
          <a:p>
            <a:pPr marL="4572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2400" dirty="0" smtClean="0">
                <a:latin typeface="Times New Roman"/>
                <a:ea typeface="Times New Roman"/>
                <a:cs typeface="Times New Roman"/>
              </a:rPr>
              <a:t> Так выглядел кабинет анатомии.</a:t>
            </a:r>
            <a:endParaRPr lang="ru-RU" sz="1800" dirty="0">
              <a:latin typeface="Calibri"/>
              <a:ea typeface="Times New Roman"/>
              <a:cs typeface="Times New Roman"/>
            </a:endParaRPr>
          </a:p>
          <a:p>
            <a:endParaRPr lang="ru-RU" dirty="0"/>
          </a:p>
        </p:txBody>
      </p:sp>
      <p:pic>
        <p:nvPicPr>
          <p:cNvPr id="4" name="Рисунок 3"/>
          <p:cNvPicPr/>
          <p:nvPr/>
        </p:nvPicPr>
        <p:blipFill>
          <a:blip r:embed="rId2"/>
          <a:srcRect l="3952" t="8867"/>
          <a:stretch>
            <a:fillRect/>
          </a:stretch>
        </p:blipFill>
        <p:spPr bwMode="auto">
          <a:xfrm>
            <a:off x="1835696" y="1867450"/>
            <a:ext cx="6120680" cy="4176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8187019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332656"/>
            <a:ext cx="8363272" cy="5763344"/>
          </a:xfrm>
        </p:spPr>
        <p:txBody>
          <a:bodyPr/>
          <a:lstStyle/>
          <a:p>
            <a:pPr marL="45720" indent="0" algn="ctr">
              <a:buNone/>
            </a:pPr>
            <a:endParaRPr lang="ru-RU" sz="2400" dirty="0" smtClean="0">
              <a:latin typeface="Times New Roman"/>
              <a:ea typeface="Times New Roman"/>
            </a:endParaRPr>
          </a:p>
          <a:p>
            <a:pPr marL="45720" indent="0" algn="ctr">
              <a:buNone/>
            </a:pPr>
            <a:r>
              <a:rPr lang="ru-RU" sz="2400" dirty="0" smtClean="0">
                <a:latin typeface="Times New Roman"/>
                <a:ea typeface="Times New Roman"/>
              </a:rPr>
              <a:t>Кабинет </a:t>
            </a:r>
            <a:r>
              <a:rPr lang="ru-RU" sz="2400" dirty="0">
                <a:latin typeface="Times New Roman"/>
                <a:ea typeface="Times New Roman"/>
              </a:rPr>
              <a:t>химии</a:t>
            </a:r>
            <a:endParaRPr lang="ru-RU" dirty="0"/>
          </a:p>
        </p:txBody>
      </p:sp>
      <p:pic>
        <p:nvPicPr>
          <p:cNvPr id="2050" name="Picture 2" descr="C:\Users\Metod_3\Desktop\Новая папка (3)\Новая папка (8)\_DSC896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6" y="1556792"/>
            <a:ext cx="8425825" cy="388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9848938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44008" y="404664"/>
            <a:ext cx="3888432" cy="3672408"/>
          </a:xfrm>
        </p:spPr>
        <p:txBody>
          <a:bodyPr/>
          <a:lstStyle/>
          <a:p>
            <a:pPr marL="4572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400" dirty="0">
                <a:latin typeface="Times New Roman"/>
                <a:ea typeface="Times New Roman"/>
                <a:cs typeface="Times New Roman"/>
              </a:rPr>
              <a:t>В 1937 году открыта библиотека, начинают формироваться библиотечные фонды. В инвентарную книгу были занесены первые учебники,  под № 1 значится учебник латинского языка</a:t>
            </a:r>
            <a:endParaRPr lang="ru-RU" sz="1800" dirty="0">
              <a:latin typeface="Calibri"/>
              <a:ea typeface="Times New Roman"/>
              <a:cs typeface="Times New Roman"/>
            </a:endParaRPr>
          </a:p>
          <a:p>
            <a:endParaRPr lang="ru-RU" dirty="0"/>
          </a:p>
        </p:txBody>
      </p:sp>
      <p:pic>
        <p:nvPicPr>
          <p:cNvPr id="3074" name="Picture 2" descr="C:\Users\Metod_3\Desktop\Новая папка (3)\Новая папка (8)\3461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1052736"/>
            <a:ext cx="4077402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Metod_3\Desktop\Новая папка (3)\Новая папка (8)\_DSC901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900814"/>
            <a:ext cx="3861088" cy="2584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90229231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548680"/>
            <a:ext cx="3816424" cy="5760640"/>
          </a:xfrm>
        </p:spPr>
        <p:txBody>
          <a:bodyPr/>
          <a:lstStyle/>
          <a:p>
            <a:pPr marL="4572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400" dirty="0">
                <a:latin typeface="Times New Roman"/>
                <a:ea typeface="Times New Roman"/>
                <a:cs typeface="Times New Roman"/>
              </a:rPr>
              <a:t>В этой витрине мы можем посмотреть на документ, который в довоенное время заменял современные дипломы – это «Свидетельство», об окончании учебного заведения.</a:t>
            </a:r>
            <a:endParaRPr lang="ru-RU" sz="1800" dirty="0">
              <a:latin typeface="Calibri"/>
              <a:ea typeface="Times New Roman"/>
              <a:cs typeface="Times New Roman"/>
            </a:endParaRPr>
          </a:p>
          <a:p>
            <a:endParaRPr lang="ru-RU" dirty="0"/>
          </a:p>
        </p:txBody>
      </p:sp>
      <p:pic>
        <p:nvPicPr>
          <p:cNvPr id="4098" name="Picture 2" descr="C:\Users\Metod_3\Desktop\Новая папка (3)\Новая папка (8)\_DSг7C90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33384"/>
            <a:ext cx="4328443" cy="6197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7818971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332656"/>
            <a:ext cx="8363272" cy="5763344"/>
          </a:xfrm>
        </p:spPr>
        <p:txBody>
          <a:bodyPr/>
          <a:lstStyle/>
          <a:p>
            <a:pPr marL="45720" indent="0">
              <a:buNone/>
            </a:pPr>
            <a:r>
              <a:rPr lang="ru-RU" sz="2400" dirty="0">
                <a:latin typeface="Times New Roman"/>
                <a:ea typeface="Times New Roman"/>
              </a:rPr>
              <a:t>При создании в школе было 2 факультета: техника ухода и техника охраны материнства и младенчества, со сроком обучения 2 года. Были набраны две академические группы  с количеством учащихся 60 человек. Сохранилась фотография первых выпускных групп.</a:t>
            </a:r>
            <a:endParaRPr lang="ru-RU" dirty="0"/>
          </a:p>
        </p:txBody>
      </p:sp>
      <p:pic>
        <p:nvPicPr>
          <p:cNvPr id="5122" name="Picture 2" descr="C:\Users\Metod_3\Desktop\Новая папка (3)\Новая папка (8)\_DSC896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10851" y="2348880"/>
            <a:ext cx="6130706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1479568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44008" y="404664"/>
            <a:ext cx="3960440" cy="5544616"/>
          </a:xfrm>
        </p:spPr>
        <p:txBody>
          <a:bodyPr/>
          <a:lstStyle/>
          <a:p>
            <a:pPr marL="45720" indent="0">
              <a:spcAft>
                <a:spcPts val="1000"/>
              </a:spcAft>
              <a:buNone/>
            </a:pPr>
            <a:r>
              <a:rPr lang="ru-RU" sz="2400" dirty="0">
                <a:latin typeface="Times New Roman"/>
                <a:ea typeface="Times New Roman"/>
                <a:cs typeface="Times New Roman"/>
              </a:rPr>
              <a:t>В фильме есть интервью выпускницы первого </a:t>
            </a:r>
            <a:r>
              <a:rPr lang="ru-RU" sz="2400" dirty="0" smtClean="0">
                <a:latin typeface="Times New Roman"/>
                <a:ea typeface="Times New Roman"/>
                <a:cs typeface="Times New Roman"/>
              </a:rPr>
              <a:t>набора Татьяны </a:t>
            </a:r>
            <a:r>
              <a:rPr lang="ru-RU" sz="2400" dirty="0">
                <a:latin typeface="Times New Roman"/>
                <a:ea typeface="Times New Roman"/>
                <a:cs typeface="Times New Roman"/>
              </a:rPr>
              <a:t>Николаевны Мамонтовой </a:t>
            </a:r>
            <a:r>
              <a:rPr lang="ru-RU" sz="2400" dirty="0" smtClean="0">
                <a:latin typeface="Times New Roman"/>
                <a:ea typeface="Times New Roman"/>
                <a:cs typeface="Times New Roman"/>
              </a:rPr>
              <a:t>( Химичевой</a:t>
            </a:r>
            <a:r>
              <a:rPr lang="ru-RU" sz="2400" dirty="0">
                <a:latin typeface="Times New Roman"/>
                <a:ea typeface="Times New Roman"/>
                <a:cs typeface="Times New Roman"/>
              </a:rPr>
              <a:t>), заслуженного врача </a:t>
            </a:r>
            <a:r>
              <a:rPr lang="ru-RU" sz="2400" dirty="0" smtClean="0">
                <a:latin typeface="Times New Roman"/>
                <a:ea typeface="Times New Roman"/>
                <a:cs typeface="Times New Roman"/>
              </a:rPr>
              <a:t>РСФСР , главного врача   1-ой гор. больницы Кинешмы.            с 1953 по 1956г.г.           Жены первого </a:t>
            </a:r>
            <a:r>
              <a:rPr lang="ru-RU" sz="2400" dirty="0">
                <a:latin typeface="Times New Roman"/>
                <a:ea typeface="Times New Roman"/>
                <a:cs typeface="Times New Roman"/>
              </a:rPr>
              <a:t>заведующего учебной части </a:t>
            </a:r>
            <a:r>
              <a:rPr lang="ru-RU" sz="2400" dirty="0" smtClean="0">
                <a:latin typeface="Times New Roman"/>
                <a:ea typeface="Times New Roman"/>
                <a:cs typeface="Times New Roman"/>
              </a:rPr>
              <a:t>Мамонтова </a:t>
            </a:r>
            <a:r>
              <a:rPr lang="ru-RU" sz="2400" dirty="0">
                <a:latin typeface="Times New Roman"/>
                <a:ea typeface="Times New Roman"/>
                <a:cs typeface="Times New Roman"/>
              </a:rPr>
              <a:t>Нил Ивановича</a:t>
            </a:r>
            <a:r>
              <a:rPr lang="ru-RU" sz="2400" dirty="0" smtClean="0">
                <a:latin typeface="Times New Roman"/>
                <a:ea typeface="Times New Roman"/>
                <a:cs typeface="Times New Roman"/>
              </a:rPr>
              <a:t>.</a:t>
            </a:r>
            <a:endParaRPr lang="ru-RU" dirty="0"/>
          </a:p>
          <a:p>
            <a:pPr marL="45720" indent="0">
              <a:spcAft>
                <a:spcPts val="1000"/>
              </a:spcAft>
              <a:buNone/>
            </a:pPr>
            <a:endParaRPr lang="ru-RU" sz="1800" dirty="0">
              <a:latin typeface="Calibri"/>
              <a:ea typeface="Times New Roman"/>
              <a:cs typeface="Times New Roman"/>
            </a:endParaRPr>
          </a:p>
        </p:txBody>
      </p:sp>
      <p:pic>
        <p:nvPicPr>
          <p:cNvPr id="6146" name="Picture 2" descr="C:\Users\Metod_3\Desktop\Новая папка (3)\Новая папка (8)\32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548680"/>
            <a:ext cx="3690937" cy="5583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8364563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476672"/>
            <a:ext cx="3940802" cy="518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Объект 2"/>
          <p:cNvSpPr txBox="1">
            <a:spLocks/>
          </p:cNvSpPr>
          <p:nvPr/>
        </p:nvSpPr>
        <p:spPr>
          <a:xfrm>
            <a:off x="4644008" y="620688"/>
            <a:ext cx="4320480" cy="5328592"/>
          </a:xfrm>
          <a:prstGeom prst="rect">
            <a:avLst/>
          </a:prstGeom>
        </p:spPr>
        <p:txBody>
          <a:bodyPr vert="horz">
            <a:normAutofit fontScale="92500"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2"/>
              </a:buClr>
              <a:buSzPct val="8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30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005840" indent="-228600" algn="l" rtl="0" eaLnBrk="1" latinLnBrk="0" hangingPunct="1">
              <a:spcBef>
                <a:spcPts val="300"/>
              </a:spcBef>
              <a:buClr>
                <a:schemeClr val="accent2">
                  <a:shade val="50000"/>
                </a:schemeClr>
              </a:buClr>
              <a:buSzPct val="85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rtl="0" eaLnBrk="1" latinLnBrk="0" hangingPunct="1">
              <a:spcBef>
                <a:spcPts val="30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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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28800" indent="-22860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Font typeface="Wingdings 2"/>
              <a:buNone/>
            </a:pPr>
            <a:r>
              <a:rPr lang="ru-RU" sz="2400" dirty="0" smtClean="0">
                <a:latin typeface="Times New Roman"/>
                <a:ea typeface="Times New Roman"/>
              </a:rPr>
              <a:t>Особое значение в организации учебной деятельности играл  знаменитый кинешемский врач </a:t>
            </a:r>
            <a:r>
              <a:rPr lang="ru-RU" sz="2400" b="1" dirty="0" smtClean="0">
                <a:latin typeface="Times New Roman"/>
                <a:ea typeface="Times New Roman"/>
              </a:rPr>
              <a:t>Мамонтов Нил Иванович, </a:t>
            </a:r>
            <a:r>
              <a:rPr lang="ru-RU" sz="2400" dirty="0" smtClean="0">
                <a:latin typeface="Times New Roman"/>
                <a:ea typeface="Times New Roman"/>
              </a:rPr>
              <a:t>который был назначен завучем фельдшерско-акушерской школы. Отвечал за организацию учебного процесса, набор преподавательских кадров из врачей и среднего медицинского персонала  города и научную работу. До ухода на фронт он оставался на этом посту.</a:t>
            </a:r>
            <a:endParaRPr lang="ru-RU" sz="2400" dirty="0"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51929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дзаголовок 2"/>
          <p:cNvSpPr>
            <a:spLocks noGrp="1"/>
          </p:cNvSpPr>
          <p:nvPr>
            <p:ph idx="1"/>
          </p:nvPr>
        </p:nvSpPr>
        <p:spPr>
          <a:xfrm>
            <a:off x="379512" y="260648"/>
            <a:ext cx="8229600" cy="457200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400" dirty="0" smtClean="0">
                <a:latin typeface="Times New Roman"/>
                <a:ea typeface="Times New Roman"/>
              </a:rPr>
              <a:t>Музей </a:t>
            </a:r>
            <a:r>
              <a:rPr lang="ru-RU" sz="2400" dirty="0">
                <a:latin typeface="Times New Roman"/>
                <a:ea typeface="Times New Roman"/>
              </a:rPr>
              <a:t>Кинешемского медицинского колледжа создан в  </a:t>
            </a:r>
            <a:r>
              <a:rPr lang="ru-RU" sz="2400" b="1" dirty="0">
                <a:latin typeface="Times New Roman"/>
                <a:ea typeface="Times New Roman"/>
              </a:rPr>
              <a:t>1995 </a:t>
            </a:r>
            <a:r>
              <a:rPr lang="ru-RU" sz="2400" dirty="0">
                <a:latin typeface="Times New Roman"/>
                <a:ea typeface="Times New Roman"/>
              </a:rPr>
              <a:t>году. Открытие было приурочено к 65-летию колледжа (в то время – училища). </a:t>
            </a:r>
            <a:endParaRPr lang="ru-RU" dirty="0"/>
          </a:p>
        </p:txBody>
      </p:sp>
      <p:pic>
        <p:nvPicPr>
          <p:cNvPr id="2050" name="Picture 2" descr="IMG_174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844824"/>
            <a:ext cx="7056784" cy="4490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2725537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404664"/>
            <a:ext cx="7992888" cy="2736304"/>
          </a:xfrm>
        </p:spPr>
        <p:txBody>
          <a:bodyPr/>
          <a:lstStyle/>
          <a:p>
            <a:pPr marL="4572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2400" dirty="0" smtClean="0">
                <a:latin typeface="Times New Roman"/>
                <a:ea typeface="Times New Roman"/>
                <a:cs typeface="Times New Roman"/>
              </a:rPr>
              <a:t>Феденев Д.И. и Мамонтов Н.И. привлекают </a:t>
            </a:r>
            <a:r>
              <a:rPr lang="ru-RU" sz="2400" dirty="0">
                <a:latin typeface="Times New Roman"/>
                <a:ea typeface="Times New Roman"/>
                <a:cs typeface="Times New Roman"/>
              </a:rPr>
              <a:t>к работе в фельдшерской школе врачей города. Здесь представлены фотографии почти всех врачей города, которые в то время занимались  педагогической деятельностью. </a:t>
            </a:r>
            <a:endParaRPr lang="ru-RU" sz="1800" dirty="0">
              <a:latin typeface="Calibri"/>
              <a:ea typeface="Times New Roman"/>
              <a:cs typeface="Times New Roman"/>
            </a:endParaRPr>
          </a:p>
          <a:p>
            <a:endParaRPr lang="ru-RU" dirty="0"/>
          </a:p>
        </p:txBody>
      </p:sp>
      <p:pic>
        <p:nvPicPr>
          <p:cNvPr id="4" name="Рисунок 3" descr="IMG_8155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2204864"/>
            <a:ext cx="5832648" cy="4320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5472239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88640"/>
            <a:ext cx="8064896" cy="2016224"/>
          </a:xfrm>
        </p:spPr>
        <p:txBody>
          <a:bodyPr/>
          <a:lstStyle/>
          <a:p>
            <a:pPr marL="45720" indent="0">
              <a:buNone/>
            </a:pPr>
            <a:r>
              <a:rPr lang="ru-RU" sz="2400" dirty="0">
                <a:latin typeface="Times New Roman"/>
                <a:ea typeface="Times New Roman"/>
              </a:rPr>
              <a:t>Заслуги Мамонтова Н.И. были отмечены в 1940 году грамотой, оригинал которой хранится в фондах музея КМУ. Она является интересным источником, так как в ней содержаться сведения по развитию учебного заведения с 1930 по 1940 год.</a:t>
            </a:r>
            <a:endParaRPr lang="ru-RU" dirty="0"/>
          </a:p>
        </p:txBody>
      </p:sp>
      <p:pic>
        <p:nvPicPr>
          <p:cNvPr id="8194" name="Picture 2" descr="C:\Users\Metod_3\Desktop\Новая папка (3)\Новая папка (8)\екрн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2348880"/>
            <a:ext cx="2648287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Metod_3\Desktop\Новая папка (3)\Новая папка (8)\564ецн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47863" y="2348880"/>
            <a:ext cx="2660827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Metod_3\Desktop\Новая папка (3)\Новая папка (8)\олшщ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28183" y="2348880"/>
            <a:ext cx="2657005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589581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404664"/>
            <a:ext cx="8064896" cy="3960440"/>
          </a:xfrm>
        </p:spPr>
        <p:txBody>
          <a:bodyPr/>
          <a:lstStyle/>
          <a:p>
            <a:pPr marL="45720" indent="0">
              <a:buNone/>
            </a:pPr>
            <a:r>
              <a:rPr lang="ru-RU" sz="2400" dirty="0">
                <a:latin typeface="Times New Roman"/>
                <a:ea typeface="Times New Roman"/>
              </a:rPr>
              <a:t>Следующая витрина экспозиции посвящена работе учебного заведения в годы Великой отечественной войны.</a:t>
            </a:r>
            <a:endParaRPr lang="ru-RU" dirty="0"/>
          </a:p>
        </p:txBody>
      </p:sp>
      <p:pic>
        <p:nvPicPr>
          <p:cNvPr id="4" name="Рисунок 3" descr="IMG_8170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1340768"/>
            <a:ext cx="6264696" cy="482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219119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3568" y="620688"/>
            <a:ext cx="7992888" cy="3600400"/>
          </a:xfrm>
        </p:spPr>
        <p:txBody>
          <a:bodyPr/>
          <a:lstStyle/>
          <a:p>
            <a:pPr marL="4572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2400" dirty="0">
                <a:latin typeface="Times New Roman"/>
                <a:ea typeface="Times New Roman"/>
                <a:cs typeface="Times New Roman"/>
              </a:rPr>
              <a:t>Мы видим документы: подлинное письмо с фронта, похоронное извещение, наградные документы, приказы  военных лет, которые издавались в школе.</a:t>
            </a:r>
            <a:endParaRPr lang="ru-RU" sz="1800" dirty="0">
              <a:latin typeface="Calibri"/>
              <a:ea typeface="Times New Roman"/>
              <a:cs typeface="Times New Roman"/>
            </a:endParaRPr>
          </a:p>
          <a:p>
            <a:endParaRPr lang="ru-RU" dirty="0"/>
          </a:p>
        </p:txBody>
      </p:sp>
      <p:pic>
        <p:nvPicPr>
          <p:cNvPr id="9220" name="Picture 4" descr="C:\Users\Metod_3\Desktop\Новая папка (3)\Новая папка (8)\_DSC9еноге0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1600" y="2060848"/>
            <a:ext cx="7250229" cy="44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9772756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404664"/>
            <a:ext cx="8064896" cy="3816424"/>
          </a:xfrm>
        </p:spPr>
        <p:txBody>
          <a:bodyPr/>
          <a:lstStyle/>
          <a:p>
            <a:pPr marL="45720" indent="0">
              <a:buNone/>
            </a:pPr>
            <a:r>
              <a:rPr lang="ru-RU" sz="2400" dirty="0">
                <a:latin typeface="Times New Roman"/>
                <a:ea typeface="Times New Roman"/>
              </a:rPr>
              <a:t>С первых же дней войны  многие преподаватели училища ушли на фронт. О преподавателях участниках войны рассказывает стенд, посвящённый этой героической странице.</a:t>
            </a:r>
            <a:endParaRPr lang="ru-RU" dirty="0"/>
          </a:p>
        </p:txBody>
      </p:sp>
      <p:pic>
        <p:nvPicPr>
          <p:cNvPr id="4" name="Рисунок 3" descr="N:\Музей\Фото\Эксп. музея\IMG_817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2060848"/>
            <a:ext cx="5904656" cy="439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41547778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404664"/>
            <a:ext cx="7920880" cy="3816424"/>
          </a:xfrm>
        </p:spPr>
        <p:txBody>
          <a:bodyPr/>
          <a:lstStyle/>
          <a:p>
            <a:pPr marL="45720" indent="0">
              <a:buNone/>
            </a:pPr>
            <a:r>
              <a:rPr lang="ru-RU" sz="2400" dirty="0">
                <a:latin typeface="Times New Roman"/>
                <a:ea typeface="Times New Roman"/>
              </a:rPr>
              <a:t>Уже 29 июня 1941 года был мобилизован директор училища </a:t>
            </a:r>
            <a:r>
              <a:rPr lang="ru-RU" sz="2400" b="1" dirty="0">
                <a:latin typeface="Times New Roman"/>
                <a:ea typeface="Times New Roman"/>
              </a:rPr>
              <a:t>Феденев Дмитрий Иванович</a:t>
            </a:r>
            <a:r>
              <a:rPr lang="ru-RU" sz="2400" dirty="0">
                <a:latin typeface="Times New Roman"/>
                <a:ea typeface="Times New Roman"/>
              </a:rPr>
              <a:t> и заведующий учебной частью </a:t>
            </a:r>
            <a:r>
              <a:rPr lang="ru-RU" sz="2400" b="1" dirty="0">
                <a:latin typeface="Times New Roman"/>
                <a:ea typeface="Times New Roman"/>
              </a:rPr>
              <a:t>Мамонтов Нил</a:t>
            </a:r>
            <a:r>
              <a:rPr lang="ru-RU" sz="2400" dirty="0">
                <a:latin typeface="Times New Roman"/>
                <a:ea typeface="Times New Roman"/>
              </a:rPr>
              <a:t> </a:t>
            </a:r>
            <a:r>
              <a:rPr lang="ru-RU" sz="2400" b="1" dirty="0">
                <a:latin typeface="Times New Roman"/>
                <a:ea typeface="Times New Roman"/>
              </a:rPr>
              <a:t>Иванович</a:t>
            </a:r>
            <a:r>
              <a:rPr lang="ru-RU" sz="2400" dirty="0">
                <a:latin typeface="Times New Roman"/>
                <a:ea typeface="Times New Roman"/>
              </a:rPr>
              <a:t>. Они уходили на фронт в самых первых рядах. 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47664" y="1988840"/>
            <a:ext cx="6120680" cy="4320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9064476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260648"/>
            <a:ext cx="8136904" cy="2160240"/>
          </a:xfrm>
        </p:spPr>
        <p:txBody>
          <a:bodyPr/>
          <a:lstStyle/>
          <a:p>
            <a:pPr marL="45720" indent="0">
              <a:buNone/>
            </a:pPr>
            <a:r>
              <a:rPr lang="ru-RU" sz="2400" dirty="0">
                <a:latin typeface="Times New Roman"/>
                <a:ea typeface="Times New Roman"/>
              </a:rPr>
              <a:t>Вскоре были мобилизованы и другие преподаватели: </a:t>
            </a:r>
            <a:r>
              <a:rPr lang="ru-RU" sz="2400" b="1" dirty="0">
                <a:latin typeface="Times New Roman"/>
                <a:ea typeface="Times New Roman"/>
              </a:rPr>
              <a:t>Анушкин А.А.,</a:t>
            </a:r>
            <a:r>
              <a:rPr lang="ru-RU" sz="2400" dirty="0">
                <a:latin typeface="Times New Roman"/>
                <a:ea typeface="Times New Roman"/>
              </a:rPr>
              <a:t> </a:t>
            </a:r>
            <a:r>
              <a:rPr lang="ru-RU" sz="2400" b="1" dirty="0">
                <a:latin typeface="Times New Roman"/>
                <a:ea typeface="Times New Roman"/>
              </a:rPr>
              <a:t>Герш Л.Я., Желтова А.И., </a:t>
            </a:r>
            <a:r>
              <a:rPr lang="ru-RU" sz="2400" b="1" dirty="0" err="1">
                <a:latin typeface="Times New Roman"/>
                <a:ea typeface="Times New Roman"/>
              </a:rPr>
              <a:t>Ляйхтер</a:t>
            </a:r>
            <a:r>
              <a:rPr lang="ru-RU" sz="2400" b="1" dirty="0">
                <a:latin typeface="Times New Roman"/>
                <a:ea typeface="Times New Roman"/>
              </a:rPr>
              <a:t> С.Г., Некрасов В.Я., Попов П.П.,</a:t>
            </a:r>
            <a:r>
              <a:rPr lang="ru-RU" sz="2400" dirty="0">
                <a:latin typeface="Times New Roman"/>
                <a:ea typeface="Times New Roman"/>
              </a:rPr>
              <a:t> </a:t>
            </a:r>
            <a:r>
              <a:rPr lang="ru-RU" sz="2400" b="1" dirty="0">
                <a:latin typeface="Times New Roman"/>
                <a:ea typeface="Times New Roman"/>
              </a:rPr>
              <a:t>Постникова Н.В., Смирнов А.В., Тихомиров В.П., </a:t>
            </a:r>
            <a:r>
              <a:rPr lang="ru-RU" sz="2400" b="1" dirty="0" err="1">
                <a:latin typeface="Times New Roman"/>
                <a:ea typeface="Times New Roman"/>
              </a:rPr>
              <a:t>Халезова</a:t>
            </a:r>
            <a:r>
              <a:rPr lang="ru-RU" sz="2400" b="1" dirty="0">
                <a:latin typeface="Times New Roman"/>
                <a:ea typeface="Times New Roman"/>
              </a:rPr>
              <a:t> (Степанова Л.С.).</a:t>
            </a:r>
            <a:r>
              <a:rPr lang="ru-RU" sz="2400" dirty="0">
                <a:latin typeface="Times New Roman"/>
                <a:ea typeface="Times New Roman"/>
              </a:rPr>
              <a:t> Погиб на фронте</a:t>
            </a:r>
            <a:r>
              <a:rPr lang="ru-RU" sz="2400" b="1" dirty="0">
                <a:latin typeface="Times New Roman"/>
                <a:ea typeface="Times New Roman"/>
              </a:rPr>
              <a:t> - </a:t>
            </a:r>
            <a:r>
              <a:rPr lang="ru-RU" sz="2400" dirty="0">
                <a:latin typeface="Times New Roman"/>
                <a:ea typeface="Times New Roman"/>
              </a:rPr>
              <a:t>военный врач </a:t>
            </a:r>
            <a:r>
              <a:rPr lang="ru-RU" sz="2400" b="1" dirty="0">
                <a:latin typeface="Times New Roman"/>
                <a:ea typeface="Times New Roman"/>
              </a:rPr>
              <a:t>Герш Л.Я.</a:t>
            </a:r>
            <a:r>
              <a:rPr lang="ru-RU" sz="2800" b="1" i="1" dirty="0">
                <a:latin typeface="Georgia"/>
                <a:ea typeface="Times New Roman"/>
                <a:cs typeface="Times New Roman"/>
              </a:rPr>
              <a:t> </a:t>
            </a:r>
            <a:endParaRPr lang="ru-RU" dirty="0"/>
          </a:p>
        </p:txBody>
      </p:sp>
      <p:pic>
        <p:nvPicPr>
          <p:cNvPr id="6" name="Рисунок 5" descr="03"/>
          <p:cNvPicPr/>
          <p:nvPr/>
        </p:nvPicPr>
        <p:blipFill>
          <a:blip r:embed="rId2"/>
          <a:srcRect r="85" b="8620"/>
          <a:stretch>
            <a:fillRect/>
          </a:stretch>
        </p:blipFill>
        <p:spPr bwMode="auto">
          <a:xfrm>
            <a:off x="1475656" y="2492896"/>
            <a:ext cx="1484630" cy="245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сканирование0001"/>
          <p:cNvPicPr/>
          <p:nvPr/>
        </p:nvPicPr>
        <p:blipFill>
          <a:blip r:embed="rId3"/>
          <a:srcRect r="4597" b="17244"/>
          <a:stretch>
            <a:fillRect/>
          </a:stretch>
        </p:blipFill>
        <p:spPr bwMode="auto">
          <a:xfrm>
            <a:off x="3808411" y="2492896"/>
            <a:ext cx="1527175" cy="2484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17"/>
          <p:cNvPicPr/>
          <p:nvPr/>
        </p:nvPicPr>
        <p:blipFill>
          <a:blip r:embed="rId4"/>
          <a:srcRect r="4767" b="9451"/>
          <a:stretch>
            <a:fillRect/>
          </a:stretch>
        </p:blipFill>
        <p:spPr bwMode="auto">
          <a:xfrm>
            <a:off x="6320031" y="2416696"/>
            <a:ext cx="1487805" cy="253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1475656" y="5229200"/>
            <a:ext cx="6912768" cy="410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latin typeface="Georgia"/>
                <a:ea typeface="Times New Roman"/>
                <a:cs typeface="Times New Roman"/>
              </a:rPr>
              <a:t>Герш Л.Я.            </a:t>
            </a:r>
            <a:r>
              <a:rPr lang="ru-RU" b="1" dirty="0" smtClean="0">
                <a:latin typeface="Georgia"/>
                <a:ea typeface="Times New Roman"/>
                <a:cs typeface="Times New Roman"/>
              </a:rPr>
              <a:t>     </a:t>
            </a:r>
            <a:r>
              <a:rPr lang="ru-RU" b="1" dirty="0" err="1" smtClean="0">
                <a:latin typeface="Georgia"/>
                <a:ea typeface="Times New Roman"/>
                <a:cs typeface="Times New Roman"/>
              </a:rPr>
              <a:t>Ляйхтер</a:t>
            </a:r>
            <a:r>
              <a:rPr lang="ru-RU" b="1" dirty="0" smtClean="0">
                <a:latin typeface="Georgia"/>
                <a:ea typeface="Times New Roman"/>
                <a:cs typeface="Times New Roman"/>
              </a:rPr>
              <a:t> </a:t>
            </a:r>
            <a:r>
              <a:rPr lang="ru-RU" b="1" dirty="0">
                <a:latin typeface="Georgia"/>
                <a:ea typeface="Times New Roman"/>
                <a:cs typeface="Times New Roman"/>
              </a:rPr>
              <a:t>С.Г.       </a:t>
            </a:r>
            <a:r>
              <a:rPr lang="ru-RU" b="1" dirty="0" smtClean="0">
                <a:latin typeface="Georgia"/>
                <a:ea typeface="Times New Roman"/>
                <a:cs typeface="Times New Roman"/>
              </a:rPr>
              <a:t>           Желтова </a:t>
            </a:r>
            <a:r>
              <a:rPr lang="ru-RU" b="1" dirty="0">
                <a:latin typeface="Georgia"/>
                <a:ea typeface="Times New Roman"/>
                <a:cs typeface="Times New Roman"/>
              </a:rPr>
              <a:t>Л.Я</a:t>
            </a:r>
            <a:endParaRPr lang="ru-RU" sz="1200" dirty="0">
              <a:effectLst/>
              <a:latin typeface="Calibri"/>
              <a:ea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887811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2"/>
          <p:cNvSpPr>
            <a:spLocks noGrp="1"/>
          </p:cNvSpPr>
          <p:nvPr>
            <p:ph idx="1"/>
          </p:nvPr>
        </p:nvSpPr>
        <p:spPr>
          <a:xfrm>
            <a:off x="468313" y="333375"/>
            <a:ext cx="8229600" cy="4572000"/>
          </a:xfrm>
        </p:spPr>
        <p:txBody>
          <a:bodyPr/>
          <a:lstStyle/>
          <a:p>
            <a:pPr marL="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800" dirty="0">
                <a:latin typeface="Times New Roman"/>
                <a:ea typeface="Times New Roman"/>
                <a:cs typeface="Times New Roman"/>
              </a:rPr>
              <a:t>Пропал без </a:t>
            </a:r>
            <a:r>
              <a:rPr lang="ru-RU" sz="2800" dirty="0" smtClean="0">
                <a:latin typeface="Times New Roman"/>
                <a:ea typeface="Times New Roman"/>
                <a:cs typeface="Times New Roman"/>
              </a:rPr>
              <a:t>вести в октябре 1941 </a:t>
            </a:r>
            <a:r>
              <a:rPr lang="ru-RU" sz="2800" dirty="0">
                <a:latin typeface="Times New Roman"/>
                <a:ea typeface="Times New Roman"/>
                <a:cs typeface="Times New Roman"/>
              </a:rPr>
              <a:t>г. военный врач 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III</a:t>
            </a:r>
            <a:r>
              <a:rPr lang="ru-RU" sz="2800" dirty="0">
                <a:latin typeface="Times New Roman"/>
                <a:ea typeface="Times New Roman"/>
                <a:cs typeface="Times New Roman"/>
              </a:rPr>
              <a:t> ранга </a:t>
            </a:r>
            <a:r>
              <a:rPr lang="ru-RU" sz="2800" b="1" dirty="0" smtClean="0">
                <a:latin typeface="Times New Roman"/>
                <a:ea typeface="Times New Roman"/>
                <a:cs typeface="Times New Roman"/>
              </a:rPr>
              <a:t> Некрасов </a:t>
            </a:r>
            <a:r>
              <a:rPr lang="ru-RU" sz="2800" b="1" dirty="0">
                <a:latin typeface="Times New Roman"/>
                <a:ea typeface="Times New Roman"/>
                <a:cs typeface="Times New Roman"/>
              </a:rPr>
              <a:t>В.Я</a:t>
            </a:r>
            <a:r>
              <a:rPr lang="ru-RU" sz="2800" b="1" dirty="0" smtClean="0">
                <a:latin typeface="Times New Roman"/>
                <a:ea typeface="Times New Roman"/>
                <a:cs typeface="Times New Roman"/>
              </a:rPr>
              <a:t>.</a:t>
            </a:r>
            <a:r>
              <a:rPr lang="ru-RU" sz="2800" dirty="0" smtClean="0">
                <a:latin typeface="Times New Roman"/>
                <a:ea typeface="Times New Roman"/>
                <a:cs typeface="Times New Roman"/>
              </a:rPr>
              <a:t>.(Фотография не сохранилась)</a:t>
            </a:r>
            <a:endParaRPr lang="ru-RU" sz="2000" dirty="0">
              <a:latin typeface="Calibri"/>
              <a:ea typeface="Times New Roman"/>
              <a:cs typeface="Times New Roman"/>
            </a:endParaRPr>
          </a:p>
          <a:p>
            <a:pPr marL="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2800" dirty="0">
                <a:latin typeface="Times New Roman"/>
                <a:ea typeface="Times New Roman"/>
                <a:cs typeface="Times New Roman"/>
              </a:rPr>
              <a:t>Были в плену: </a:t>
            </a:r>
            <a:r>
              <a:rPr lang="ru-RU" sz="2800" b="1" dirty="0" err="1">
                <a:latin typeface="Times New Roman"/>
                <a:ea typeface="Times New Roman"/>
                <a:cs typeface="Times New Roman"/>
              </a:rPr>
              <a:t>Феденёв</a:t>
            </a:r>
            <a:r>
              <a:rPr lang="ru-RU" sz="2800" b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2800" b="1" dirty="0" smtClean="0">
                <a:latin typeface="Times New Roman"/>
                <a:ea typeface="Times New Roman"/>
                <a:cs typeface="Times New Roman"/>
              </a:rPr>
              <a:t>Д.И., </a:t>
            </a:r>
            <a:r>
              <a:rPr lang="ru-RU" sz="2800" b="1" dirty="0">
                <a:latin typeface="Times New Roman"/>
                <a:ea typeface="Times New Roman"/>
                <a:cs typeface="Times New Roman"/>
              </a:rPr>
              <a:t>Мамонтов Н.И., Попов П.П, Степанов Ю.С.</a:t>
            </a:r>
            <a:endParaRPr lang="ru-RU" sz="2000" dirty="0">
              <a:latin typeface="Calibri"/>
              <a:ea typeface="Times New Roman"/>
              <a:cs typeface="Times New Roman"/>
            </a:endParaRPr>
          </a:p>
          <a:p>
            <a:endParaRPr lang="ru-RU" dirty="0"/>
          </a:p>
        </p:txBody>
      </p:sp>
      <p:pic>
        <p:nvPicPr>
          <p:cNvPr id="6" name="Рисунок 5" descr="08"/>
          <p:cNvPicPr/>
          <p:nvPr/>
        </p:nvPicPr>
        <p:blipFill>
          <a:blip r:embed="rId2"/>
          <a:srcRect r="-1215" b="12407"/>
          <a:stretch>
            <a:fillRect/>
          </a:stretch>
        </p:blipFill>
        <p:spPr bwMode="auto">
          <a:xfrm>
            <a:off x="5004048" y="2673571"/>
            <a:ext cx="1944216" cy="27228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Users\Metod_3\Desktop\Новая папка (3)\Новая папка (8)\енфкпль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20272" y="2664638"/>
            <a:ext cx="1872208" cy="2731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43686" y="2671581"/>
            <a:ext cx="2068622" cy="2724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73571"/>
            <a:ext cx="2289752" cy="27228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26455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51520" y="188640"/>
            <a:ext cx="8568952" cy="62646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/>
              <a:t>Преподаватель учебного заведения врач-терапевт Смирнов А.П. является одним из организаторов эвакуационных госпиталей в Кинешме</a:t>
            </a:r>
            <a:r>
              <a:rPr lang="ru-RU" dirty="0" smtClean="0"/>
              <a:t>.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 algn="just">
              <a:lnSpc>
                <a:spcPct val="115000"/>
              </a:lnSpc>
              <a:spcAft>
                <a:spcPts val="1000"/>
              </a:spcAft>
              <a:buNone/>
            </a:pPr>
            <a:endParaRPr lang="ru-RU" sz="2400" b="1" dirty="0" smtClean="0">
              <a:latin typeface="Georgia"/>
              <a:ea typeface="Times New Roman"/>
              <a:cs typeface="Times New Roman"/>
            </a:endParaRPr>
          </a:p>
          <a:p>
            <a:pPr marL="0" indent="0" algn="just">
              <a:lnSpc>
                <a:spcPct val="115000"/>
              </a:lnSpc>
              <a:spcAft>
                <a:spcPts val="1000"/>
              </a:spcAft>
              <a:buNone/>
            </a:pPr>
            <a:endParaRPr lang="ru-RU" sz="2400" b="1" dirty="0">
              <a:latin typeface="Georgia"/>
              <a:ea typeface="Times New Roman"/>
              <a:cs typeface="Times New Roman"/>
            </a:endParaRPr>
          </a:p>
          <a:p>
            <a:endParaRPr lang="ru-RU" dirty="0"/>
          </a:p>
        </p:txBody>
      </p:sp>
      <p:pic>
        <p:nvPicPr>
          <p:cNvPr id="4" name="Рисунок 3" descr="сканирование0003"/>
          <p:cNvPicPr/>
          <p:nvPr/>
        </p:nvPicPr>
        <p:blipFill>
          <a:blip r:embed="rId2"/>
          <a:srcRect r="2303" b="21852"/>
          <a:stretch>
            <a:fillRect/>
          </a:stretch>
        </p:blipFill>
        <p:spPr bwMode="auto">
          <a:xfrm>
            <a:off x="683568" y="1793597"/>
            <a:ext cx="2736304" cy="3939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N:\Музей\Фото\Фото для банера ВОВ\фото ЭГ\ф 5.tif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1819210"/>
            <a:ext cx="4032448" cy="39140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6188524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23528" y="260648"/>
            <a:ext cx="8640960" cy="2016224"/>
          </a:xfrm>
        </p:spPr>
        <p:txBody>
          <a:bodyPr>
            <a:normAutofit fontScale="77500" lnSpcReduction="20000"/>
          </a:bodyPr>
          <a:lstStyle/>
          <a:p>
            <a:pPr marL="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2800" dirty="0">
                <a:latin typeface="Times New Roman"/>
                <a:ea typeface="Times New Roman"/>
                <a:cs typeface="Times New Roman"/>
              </a:rPr>
              <a:t>30.В 1942 году он был мобилизован, назначен начальником полевого передвижного госпиталя. Воевал на 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II</a:t>
            </a:r>
            <a:r>
              <a:rPr lang="ru-RU" sz="2800" dirty="0">
                <a:latin typeface="Times New Roman"/>
                <a:ea typeface="Times New Roman"/>
                <a:cs typeface="Times New Roman"/>
              </a:rPr>
              <a:t> Прибалтийском фронте, награждён «Орденом Красной Звезды», «Орденом Великой Отечественной войны», медалями за взятие Кенигсберга, «За Победу над Германией», «За Победу над Японией».</a:t>
            </a:r>
            <a:endParaRPr lang="ru-RU" sz="2000" dirty="0">
              <a:latin typeface="Calibri"/>
              <a:ea typeface="Times New Roman"/>
              <a:cs typeface="Times New Roman"/>
            </a:endParaRPr>
          </a:p>
          <a:p>
            <a:endParaRPr lang="ru-RU" dirty="0"/>
          </a:p>
        </p:txBody>
      </p:sp>
      <p:pic>
        <p:nvPicPr>
          <p:cNvPr id="4" name="Рисунок 3" descr="N:\Музей\Фото\Препод. разных лет\Смирнов А.П.в пол. госп..tif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19672" y="2060848"/>
            <a:ext cx="6048672" cy="4248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5991658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260648"/>
            <a:ext cx="8424936" cy="1368152"/>
          </a:xfrm>
        </p:spPr>
        <p:txBody>
          <a:bodyPr>
            <a:normAutofit fontScale="92500" lnSpcReduction="10000"/>
          </a:bodyPr>
          <a:lstStyle/>
          <a:p>
            <a:pPr marL="4572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2400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Первые экспозиции музея были размещены в учебном кабинете. За время существования музей несколько раз менял место дислокации. Некоторое время размещался в фойе первого этажа.</a:t>
            </a:r>
            <a:endParaRPr lang="ru-RU" sz="1800" dirty="0">
              <a:solidFill>
                <a:schemeClr val="tx1"/>
              </a:solidFill>
              <a:latin typeface="Calibri"/>
              <a:ea typeface="Times New Roman"/>
              <a:cs typeface="Times New Roman"/>
            </a:endParaRPr>
          </a:p>
          <a:p>
            <a:endParaRPr lang="ru-RU" dirty="0"/>
          </a:p>
        </p:txBody>
      </p:sp>
      <p:pic>
        <p:nvPicPr>
          <p:cNvPr id="4" name="Рисунок 3" descr="IMG_1744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2132856"/>
            <a:ext cx="6192688" cy="439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07789959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67544" y="260648"/>
            <a:ext cx="8229600" cy="4572000"/>
          </a:xfrm>
        </p:spPr>
        <p:txBody>
          <a:bodyPr/>
          <a:lstStyle/>
          <a:p>
            <a:pPr marL="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2800" dirty="0">
                <a:latin typeface="Times New Roman"/>
                <a:ea typeface="Times New Roman"/>
                <a:cs typeface="Times New Roman"/>
              </a:rPr>
              <a:t>В кинешемском ЭГ №1884 всю войну служили преподаватели-врачи </a:t>
            </a:r>
            <a:r>
              <a:rPr lang="ru-RU" sz="2800" dirty="0" err="1">
                <a:latin typeface="Times New Roman"/>
                <a:ea typeface="Times New Roman"/>
                <a:cs typeface="Times New Roman"/>
              </a:rPr>
              <a:t>Грибкова</a:t>
            </a:r>
            <a:r>
              <a:rPr lang="ru-RU" sz="2800" dirty="0">
                <a:latin typeface="Times New Roman"/>
                <a:ea typeface="Times New Roman"/>
                <a:cs typeface="Times New Roman"/>
              </a:rPr>
              <a:t> Л.И. и Мосеев Г.Н. </a:t>
            </a:r>
            <a:endParaRPr lang="ru-RU" sz="2000" dirty="0">
              <a:latin typeface="Calibri"/>
              <a:ea typeface="Times New Roman"/>
              <a:cs typeface="Times New Roman"/>
            </a:endParaRPr>
          </a:p>
          <a:p>
            <a:endParaRPr lang="ru-RU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99592" y="1666874"/>
            <a:ext cx="2952328" cy="3850358"/>
          </a:xfrm>
          <a:prstGeom prst="rect">
            <a:avLst/>
          </a:prstGeom>
          <a:noFill/>
        </p:spPr>
      </p:pic>
      <p:pic>
        <p:nvPicPr>
          <p:cNvPr id="4" name="Рисунок 3" descr="15"/>
          <p:cNvPicPr/>
          <p:nvPr/>
        </p:nvPicPr>
        <p:blipFill>
          <a:blip r:embed="rId3"/>
          <a:srcRect r="92" b="15179"/>
          <a:stretch>
            <a:fillRect/>
          </a:stretch>
        </p:blipFill>
        <p:spPr bwMode="auto">
          <a:xfrm>
            <a:off x="4788024" y="1666874"/>
            <a:ext cx="3240360" cy="38503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899592" y="5805264"/>
            <a:ext cx="7046587" cy="410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b="1" dirty="0" err="1">
                <a:latin typeface="Georgia"/>
                <a:ea typeface="Times New Roman"/>
                <a:cs typeface="Times New Roman"/>
              </a:rPr>
              <a:t>Грибкова</a:t>
            </a:r>
            <a:r>
              <a:rPr lang="ru-RU" b="1" dirty="0">
                <a:latin typeface="Georgia"/>
                <a:ea typeface="Times New Roman"/>
                <a:cs typeface="Times New Roman"/>
              </a:rPr>
              <a:t> Л.И.                          Мосеев Г.Н.</a:t>
            </a:r>
            <a:endParaRPr lang="ru-RU" sz="1600" dirty="0">
              <a:effectLst/>
              <a:latin typeface="Calibri"/>
              <a:ea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078684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2"/>
          <p:cNvSpPr>
            <a:spLocks noGrp="1"/>
          </p:cNvSpPr>
          <p:nvPr>
            <p:ph idx="1"/>
          </p:nvPr>
        </p:nvSpPr>
        <p:spPr>
          <a:xfrm>
            <a:off x="251520" y="188640"/>
            <a:ext cx="8640960" cy="1800200"/>
          </a:xfrm>
        </p:spPr>
        <p:txBody>
          <a:bodyPr>
            <a:normAutofit fontScale="92500" lnSpcReduction="20000"/>
          </a:bodyPr>
          <a:lstStyle/>
          <a:p>
            <a:pPr marL="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2800" dirty="0">
                <a:latin typeface="Times New Roman"/>
                <a:ea typeface="Times New Roman"/>
                <a:cs typeface="Times New Roman"/>
              </a:rPr>
              <a:t>О развитии госпитального дела в годы войны Кинешме и истории госпиталей во всей стране рассказывает этот стенд. Стенд показывает, где размещались </a:t>
            </a:r>
            <a:r>
              <a:rPr lang="ru-RU" sz="2800" dirty="0" smtClean="0">
                <a:latin typeface="Times New Roman"/>
                <a:ea typeface="Times New Roman"/>
                <a:cs typeface="Times New Roman"/>
              </a:rPr>
              <a:t>и как работали    в </a:t>
            </a:r>
            <a:r>
              <a:rPr lang="ru-RU" sz="2800" dirty="0">
                <a:latin typeface="Times New Roman"/>
                <a:ea typeface="Times New Roman"/>
                <a:cs typeface="Times New Roman"/>
              </a:rPr>
              <a:t>Кинешме госпитали во </a:t>
            </a:r>
            <a:r>
              <a:rPr lang="ru-RU" sz="2800" dirty="0" smtClean="0">
                <a:latin typeface="Times New Roman"/>
                <a:ea typeface="Times New Roman"/>
                <a:cs typeface="Times New Roman"/>
              </a:rPr>
              <a:t>время </a:t>
            </a:r>
            <a:r>
              <a:rPr lang="ru-RU" sz="2800" dirty="0">
                <a:latin typeface="Times New Roman"/>
                <a:ea typeface="Times New Roman"/>
                <a:cs typeface="Times New Roman"/>
              </a:rPr>
              <a:t>войны.</a:t>
            </a:r>
            <a:endParaRPr lang="ru-RU" sz="2000" dirty="0">
              <a:latin typeface="Calibri"/>
              <a:ea typeface="Times New Roman"/>
              <a:cs typeface="Times New Roman"/>
            </a:endParaRPr>
          </a:p>
          <a:p>
            <a:endParaRPr lang="ru-RU" dirty="0"/>
          </a:p>
        </p:txBody>
      </p:sp>
      <p:pic>
        <p:nvPicPr>
          <p:cNvPr id="6" name="Рисунок 5" descr="N:\Музей\Фото\Эксп. музея\IMG_817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5105" y="1772816"/>
            <a:ext cx="6192688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3741664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67544" y="260648"/>
            <a:ext cx="8208912" cy="1944216"/>
          </a:xfrm>
        </p:spPr>
        <p:txBody>
          <a:bodyPr>
            <a:normAutofit fontScale="62500" lnSpcReduction="20000"/>
          </a:bodyPr>
          <a:lstStyle/>
          <a:p>
            <a:pPr marL="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2800" dirty="0">
                <a:latin typeface="Times New Roman"/>
                <a:ea typeface="Times New Roman"/>
                <a:cs typeface="Times New Roman"/>
              </a:rPr>
              <a:t>Во время войны  школа начинает готовить ускоренные выпуски медицинских сестёр для отправки на фронт. Один из выпусков в 1942 году был полностью отправлен в блокадный Ленинград. Медицинские сёстры оставались там до конца блокады. Об этих героических страницах нашей истории студенткой нашего колледжа была сделана исследовательская работа .</a:t>
            </a:r>
            <a:endParaRPr lang="ru-RU" sz="2000" dirty="0">
              <a:latin typeface="Calibri"/>
              <a:ea typeface="Times New Roman"/>
              <a:cs typeface="Times New Roman"/>
            </a:endParaRPr>
          </a:p>
          <a:p>
            <a:endParaRPr lang="ru-RU" dirty="0"/>
          </a:p>
        </p:txBody>
      </p:sp>
      <p:pic>
        <p:nvPicPr>
          <p:cNvPr id="2050" name="Picture 2" descr="C:\Users\Metod_3\Desktop\Новая папка (3)\Новая папка (8)\Безымянный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1957497"/>
            <a:ext cx="2634723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Metod_3\Desktop\Новая папка (3)\Новая папка (8)\авартв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86902" y="1958419"/>
            <a:ext cx="5680846" cy="3477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059832" y="5701912"/>
            <a:ext cx="57606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Выпускники военных лет на 50-летии училища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xmlns="" val="35709873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51520" y="260648"/>
            <a:ext cx="8568952" cy="2448272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sz="2800" dirty="0">
                <a:latin typeface="Times New Roman"/>
                <a:ea typeface="Times New Roman"/>
              </a:rPr>
              <a:t>В годы войны работа школы была полностью перестроена. Преподавание велось в вечернее время, из-за нехватки преподавателей, студенты помогали в госпиталях, велась военная подготовка, была жёсткая, можно даже сказать жестокая дисциплина военного времени. О жизни в учебном заведении рассказывают многочисленные приказы.</a:t>
            </a:r>
            <a:endParaRPr lang="ru-RU" dirty="0"/>
          </a:p>
        </p:txBody>
      </p:sp>
      <p:pic>
        <p:nvPicPr>
          <p:cNvPr id="3074" name="Picture 2" descr="C:\Users\Metod_3\Desktop\Новая папка (3)\Новая папка (8)\ваплдвпгл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492896"/>
            <a:ext cx="6797794" cy="3860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8804932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95536" y="188640"/>
            <a:ext cx="8424936" cy="2016224"/>
          </a:xfrm>
        </p:spPr>
        <p:txBody>
          <a:bodyPr>
            <a:normAutofit fontScale="92500"/>
          </a:bodyPr>
          <a:lstStyle/>
          <a:p>
            <a:pPr marL="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800" dirty="0">
                <a:latin typeface="Times New Roman"/>
                <a:ea typeface="Times New Roman"/>
                <a:cs typeface="Times New Roman"/>
              </a:rPr>
              <a:t>После войны в к учебное заведение пришли работать преподаватели и </a:t>
            </a:r>
            <a:endParaRPr lang="ru-RU" sz="2000" dirty="0">
              <a:latin typeface="Calibri"/>
              <a:ea typeface="Times New Roman"/>
              <a:cs typeface="Times New Roman"/>
            </a:endParaRPr>
          </a:p>
          <a:p>
            <a:pPr marL="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2800" dirty="0">
                <a:latin typeface="Times New Roman"/>
                <a:ea typeface="Times New Roman"/>
                <a:cs typeface="Times New Roman"/>
              </a:rPr>
              <a:t>выпускники, прошедшие войну, которыми мы гордимся.    </a:t>
            </a:r>
            <a:endParaRPr lang="ru-RU" sz="2000" dirty="0">
              <a:latin typeface="Calibri"/>
              <a:ea typeface="Times New Roman"/>
              <a:cs typeface="Times New Roman"/>
            </a:endParaRPr>
          </a:p>
          <a:p>
            <a:endParaRPr lang="ru-RU" dirty="0"/>
          </a:p>
        </p:txBody>
      </p:sp>
      <p:pic>
        <p:nvPicPr>
          <p:cNvPr id="4" name="Рисунок 3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5576" y="1901338"/>
            <a:ext cx="2808312" cy="36158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крылова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99992" y="1844824"/>
            <a:ext cx="2736304" cy="3672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899592" y="5722673"/>
            <a:ext cx="7344816" cy="410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latin typeface="Times New Roman"/>
                <a:ea typeface="Times New Roman"/>
                <a:cs typeface="Times New Roman"/>
              </a:rPr>
              <a:t>Козлова Н.Д.                            </a:t>
            </a:r>
            <a:r>
              <a:rPr lang="ru-RU" dirty="0" smtClean="0">
                <a:latin typeface="Times New Roman"/>
                <a:ea typeface="Times New Roman"/>
                <a:cs typeface="Times New Roman"/>
              </a:rPr>
              <a:t>               Крылов </a:t>
            </a:r>
            <a:r>
              <a:rPr lang="ru-RU" dirty="0">
                <a:latin typeface="Times New Roman"/>
                <a:ea typeface="Times New Roman"/>
                <a:cs typeface="Times New Roman"/>
              </a:rPr>
              <a:t>Н.Ф.</a:t>
            </a:r>
            <a:endParaRPr lang="ru-RU" sz="1400" dirty="0">
              <a:effectLst/>
              <a:latin typeface="Calibri"/>
              <a:ea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519844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95536" y="260648"/>
            <a:ext cx="8208912" cy="3672408"/>
          </a:xfrm>
        </p:spPr>
        <p:txBody>
          <a:bodyPr/>
          <a:lstStyle/>
          <a:p>
            <a:pPr marL="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2800" dirty="0">
                <a:latin typeface="Times New Roman"/>
                <a:ea typeface="Times New Roman"/>
                <a:cs typeface="Times New Roman"/>
              </a:rPr>
              <a:t>Долгие годы самоотверженно трудились в учебном заведении участники ВОВ</a:t>
            </a:r>
            <a:endParaRPr lang="ru-RU" sz="2000" dirty="0">
              <a:latin typeface="Calibri"/>
              <a:ea typeface="Times New Roman"/>
              <a:cs typeface="Times New Roman"/>
            </a:endParaRPr>
          </a:p>
          <a:p>
            <a:endParaRPr lang="ru-RU" dirty="0"/>
          </a:p>
        </p:txBody>
      </p:sp>
      <p:pic>
        <p:nvPicPr>
          <p:cNvPr id="4" name="Рисунок 3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5750" y="1594520"/>
            <a:ext cx="3066170" cy="3850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99992" y="1594520"/>
            <a:ext cx="3384376" cy="3850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785750" y="5661248"/>
            <a:ext cx="7674681" cy="410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latin typeface="Times New Roman"/>
                <a:ea typeface="Times New Roman"/>
                <a:cs typeface="Times New Roman"/>
              </a:rPr>
              <a:t>Соловьёва З.М.                </a:t>
            </a:r>
            <a:r>
              <a:rPr lang="ru-RU" dirty="0" smtClean="0">
                <a:latin typeface="Times New Roman"/>
                <a:ea typeface="Times New Roman"/>
                <a:cs typeface="Times New Roman"/>
              </a:rPr>
              <a:t>                                 </a:t>
            </a:r>
            <a:r>
              <a:rPr lang="ru-RU" dirty="0">
                <a:latin typeface="Times New Roman"/>
                <a:ea typeface="Times New Roman"/>
                <a:cs typeface="Times New Roman"/>
              </a:rPr>
              <a:t>Степанова З.И.</a:t>
            </a:r>
            <a:endParaRPr lang="ru-RU" sz="1400" dirty="0">
              <a:effectLst/>
              <a:latin typeface="Calibri"/>
              <a:ea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8897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23528" y="260648"/>
            <a:ext cx="8496944" cy="2160240"/>
          </a:xfrm>
        </p:spPr>
        <p:txBody>
          <a:bodyPr/>
          <a:lstStyle/>
          <a:p>
            <a:pPr marL="0" indent="0">
              <a:buNone/>
            </a:pPr>
            <a:r>
              <a:rPr lang="ru-RU" sz="2800" dirty="0">
                <a:latin typeface="Times New Roman"/>
                <a:ea typeface="Times New Roman"/>
              </a:rPr>
              <a:t>Об их служении Родине рассказывает и витрина периода войны и отдельные исследования и альбомы.</a:t>
            </a:r>
            <a:endParaRPr lang="ru-RU" dirty="0"/>
          </a:p>
        </p:txBody>
      </p:sp>
      <p:pic>
        <p:nvPicPr>
          <p:cNvPr id="5122" name="Picture 2" descr="E:\Музей\Фото\Эксп. музея\IMG_817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340768"/>
            <a:ext cx="6840760" cy="5130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829298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67544" y="260648"/>
            <a:ext cx="8229600" cy="1800200"/>
          </a:xfrm>
        </p:spPr>
        <p:txBody>
          <a:bodyPr>
            <a:normAutofit fontScale="77500" lnSpcReduction="20000"/>
          </a:bodyPr>
          <a:lstStyle/>
          <a:p>
            <a:pPr marL="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2800" dirty="0">
                <a:latin typeface="Times New Roman"/>
                <a:ea typeface="Times New Roman"/>
                <a:cs typeface="Times New Roman"/>
              </a:rPr>
              <a:t>Мы гордимся заслугами нашего колледжа в годы Великой Отечественной войны. Ежегодно торжественно отмечаем День Победы. </a:t>
            </a:r>
            <a:endParaRPr lang="ru-RU" sz="2800" dirty="0" smtClean="0">
              <a:latin typeface="Times New Roman"/>
              <a:ea typeface="Times New Roman"/>
              <a:cs typeface="Times New Roman"/>
            </a:endParaRPr>
          </a:p>
          <a:p>
            <a:pPr marL="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2800" dirty="0" smtClean="0">
                <a:latin typeface="Times New Roman"/>
                <a:ea typeface="Times New Roman"/>
                <a:cs typeface="Times New Roman"/>
              </a:rPr>
              <a:t>Память </a:t>
            </a:r>
            <a:r>
              <a:rPr lang="ru-RU" sz="2800" dirty="0">
                <a:latin typeface="Times New Roman"/>
                <a:ea typeface="Times New Roman"/>
                <a:cs typeface="Times New Roman"/>
              </a:rPr>
              <a:t>об этих встречах бережно хранит музей. </a:t>
            </a:r>
            <a:endParaRPr lang="ru-RU" sz="2000" dirty="0">
              <a:latin typeface="Calibri"/>
              <a:ea typeface="Times New Roman"/>
              <a:cs typeface="Times New Roman"/>
            </a:endParaRPr>
          </a:p>
          <a:p>
            <a:endParaRPr lang="ru-RU" dirty="0"/>
          </a:p>
        </p:txBody>
      </p:sp>
      <p:pic>
        <p:nvPicPr>
          <p:cNvPr id="4" name="Рисунок 3"/>
          <p:cNvPicPr/>
          <p:nvPr/>
        </p:nvPicPr>
        <p:blipFill>
          <a:blip r:embed="rId2"/>
          <a:srcRect l="5399" t="13446" r="8409" b="11813"/>
          <a:stretch>
            <a:fillRect/>
          </a:stretch>
        </p:blipFill>
        <p:spPr bwMode="auto">
          <a:xfrm>
            <a:off x="1259632" y="1950974"/>
            <a:ext cx="6624736" cy="4286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42471708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95536" y="188640"/>
            <a:ext cx="8496944" cy="2088232"/>
          </a:xfrm>
        </p:spPr>
        <p:txBody>
          <a:bodyPr>
            <a:normAutofit fontScale="92500" lnSpcReduction="20000"/>
          </a:bodyPr>
          <a:lstStyle/>
          <a:p>
            <a:pPr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2800" dirty="0">
                <a:latin typeface="Times New Roman"/>
                <a:ea typeface="Times New Roman"/>
                <a:cs typeface="Times New Roman"/>
              </a:rPr>
              <a:t>Следующая витрина рассказывает о периоде истории Кинешемского медицинского  училища с конца сороковых до начала девяностых лет. </a:t>
            </a:r>
            <a:endParaRPr lang="ru-RU" sz="2000" dirty="0">
              <a:latin typeface="Calibri"/>
              <a:ea typeface="Times New Roman"/>
              <a:cs typeface="Times New Roman"/>
            </a:endParaRPr>
          </a:p>
          <a:p>
            <a:pPr marL="0" indent="0">
              <a:buNone/>
            </a:pPr>
            <a:r>
              <a:rPr lang="ru-RU" sz="2800" dirty="0">
                <a:latin typeface="Times New Roman"/>
                <a:ea typeface="Times New Roman"/>
              </a:rPr>
              <a:t>В </a:t>
            </a:r>
            <a:r>
              <a:rPr lang="ru-RU" sz="2800" b="1" dirty="0">
                <a:latin typeface="Times New Roman"/>
                <a:ea typeface="Times New Roman"/>
              </a:rPr>
              <a:t>1955</a:t>
            </a:r>
            <a:r>
              <a:rPr lang="ru-RU" sz="2800" dirty="0">
                <a:latin typeface="Times New Roman"/>
                <a:ea typeface="Times New Roman"/>
              </a:rPr>
              <a:t> году фельдшерско-акушерская  школа была переименована в </a:t>
            </a:r>
            <a:r>
              <a:rPr lang="ru-RU" sz="2800" b="1" dirty="0">
                <a:latin typeface="Times New Roman"/>
                <a:ea typeface="Times New Roman"/>
              </a:rPr>
              <a:t>Кинешемское медицинское училище.</a:t>
            </a:r>
            <a:endParaRPr lang="ru-RU" dirty="0"/>
          </a:p>
        </p:txBody>
      </p:sp>
      <p:pic>
        <p:nvPicPr>
          <p:cNvPr id="4" name="Рисунок 3" descr="N:\Музей\Фото\Эксп. музея\IMG_8157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2276872"/>
            <a:ext cx="5400600" cy="4032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9238844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95536" y="260648"/>
            <a:ext cx="8424936" cy="2664296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2800" dirty="0">
                <a:latin typeface="Times New Roman"/>
                <a:ea typeface="Times New Roman"/>
                <a:cs typeface="Times New Roman"/>
              </a:rPr>
              <a:t>В этот период - с </a:t>
            </a:r>
            <a:r>
              <a:rPr lang="ru-RU" sz="2800" b="1" dirty="0">
                <a:latin typeface="Times New Roman"/>
                <a:ea typeface="Times New Roman"/>
                <a:cs typeface="Times New Roman"/>
              </a:rPr>
              <a:t>1950 по 1961 </a:t>
            </a:r>
            <a:r>
              <a:rPr lang="ru-RU" sz="2800" dirty="0">
                <a:latin typeface="Times New Roman"/>
                <a:ea typeface="Times New Roman"/>
                <a:cs typeface="Times New Roman"/>
              </a:rPr>
              <a:t>год  директор училища -  врач терапевт, участница ВОВ	С</a:t>
            </a:r>
            <a:r>
              <a:rPr lang="ru-RU" sz="2800" b="1" dirty="0">
                <a:latin typeface="Times New Roman"/>
                <a:ea typeface="Times New Roman"/>
                <a:cs typeface="Times New Roman"/>
              </a:rPr>
              <a:t>кворцова Екатерина 	Фёдоровна, в период ВОВ была начальником </a:t>
            </a:r>
            <a:r>
              <a:rPr lang="ru-RU" sz="2800" b="1" dirty="0" smtClean="0">
                <a:latin typeface="Times New Roman"/>
                <a:ea typeface="Times New Roman"/>
                <a:cs typeface="Times New Roman"/>
              </a:rPr>
              <a:t>передвижного </a:t>
            </a:r>
            <a:r>
              <a:rPr lang="ru-RU" sz="2800" b="1" dirty="0">
                <a:latin typeface="Times New Roman"/>
                <a:ea typeface="Times New Roman"/>
                <a:cs typeface="Times New Roman"/>
              </a:rPr>
              <a:t>военного госпиталя.</a:t>
            </a:r>
            <a:endParaRPr lang="ru-RU" sz="2000" dirty="0">
              <a:latin typeface="Calibri"/>
              <a:ea typeface="Times New Roman"/>
              <a:cs typeface="Times New Roman"/>
            </a:endParaRPr>
          </a:p>
          <a:p>
            <a:endParaRPr lang="ru-RU" dirty="0"/>
          </a:p>
        </p:txBody>
      </p:sp>
      <p:pic>
        <p:nvPicPr>
          <p:cNvPr id="4" name="Рисунок 3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55776" y="2348880"/>
            <a:ext cx="3672408" cy="39604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9324155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220072" y="476672"/>
            <a:ext cx="3384376" cy="5479994"/>
          </a:xfrm>
        </p:spPr>
        <p:txBody>
          <a:bodyPr/>
          <a:lstStyle/>
          <a:p>
            <a:pPr marL="45720" indent="0">
              <a:buNone/>
            </a:pPr>
            <a:r>
              <a:rPr lang="ru-RU" sz="2400" dirty="0">
                <a:solidFill>
                  <a:schemeClr val="tx1"/>
                </a:solidFill>
                <a:latin typeface="Times New Roman"/>
                <a:ea typeface="Times New Roman"/>
              </a:rPr>
              <a:t>Юбилейный 1995 год был посвящён созданию фильма о истории учебного заведения - «Вчера и сегодня Кинешемского медицинского училища», презентация которого состоялась  в июне </a:t>
            </a:r>
            <a:r>
              <a:rPr lang="ru-RU" sz="2400" b="1" dirty="0">
                <a:solidFill>
                  <a:schemeClr val="tx1"/>
                </a:solidFill>
                <a:latin typeface="Times New Roman"/>
                <a:ea typeface="Times New Roman"/>
              </a:rPr>
              <a:t>1996</a:t>
            </a:r>
            <a:r>
              <a:rPr lang="ru-RU" sz="2400" dirty="0">
                <a:solidFill>
                  <a:schemeClr val="tx1"/>
                </a:solidFill>
                <a:latin typeface="Times New Roman"/>
                <a:ea typeface="Times New Roman"/>
              </a:rPr>
              <a:t> года. Материалы фильма активно используются в работе музея</a:t>
            </a:r>
            <a:r>
              <a:rPr lang="ru-RU" sz="2400" dirty="0">
                <a:latin typeface="Times New Roman"/>
                <a:ea typeface="Times New Roman"/>
              </a:rPr>
              <a:t>.</a:t>
            </a:r>
            <a:endParaRPr lang="ru-RU" dirty="0"/>
          </a:p>
        </p:txBody>
      </p:sp>
      <p:pic>
        <p:nvPicPr>
          <p:cNvPr id="3074" name="Picture 2" descr="C:\Users\Metod_3\Desktop\Новая папка (3)\Новая папка (8)\_DSC901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476672"/>
            <a:ext cx="4519509" cy="5552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81144996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51520" y="188640"/>
            <a:ext cx="8640960" cy="2808312"/>
          </a:xfrm>
        </p:spPr>
        <p:txBody>
          <a:bodyPr>
            <a:normAutofit fontScale="85000" lnSpcReduction="20000"/>
          </a:bodyPr>
          <a:lstStyle/>
          <a:p>
            <a:pPr marL="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2800" dirty="0">
                <a:latin typeface="Times New Roman"/>
                <a:ea typeface="Times New Roman"/>
                <a:cs typeface="Times New Roman"/>
              </a:rPr>
              <a:t>С </a:t>
            </a:r>
            <a:r>
              <a:rPr lang="ru-RU" sz="2800" b="1" dirty="0">
                <a:latin typeface="Times New Roman"/>
                <a:ea typeface="Times New Roman"/>
                <a:cs typeface="Times New Roman"/>
              </a:rPr>
              <a:t>1961</a:t>
            </a:r>
            <a:r>
              <a:rPr lang="ru-RU" sz="2800" dirty="0">
                <a:latin typeface="Times New Roman"/>
                <a:ea typeface="Times New Roman"/>
                <a:cs typeface="Times New Roman"/>
              </a:rPr>
              <a:t> по </a:t>
            </a:r>
            <a:r>
              <a:rPr lang="ru-RU" sz="2800" b="1" dirty="0">
                <a:latin typeface="Times New Roman"/>
                <a:ea typeface="Times New Roman"/>
                <a:cs typeface="Times New Roman"/>
              </a:rPr>
              <a:t>1978 </a:t>
            </a:r>
            <a:r>
              <a:rPr lang="ru-RU" sz="2800" dirty="0">
                <a:latin typeface="Times New Roman"/>
                <a:ea typeface="Times New Roman"/>
                <a:cs typeface="Times New Roman"/>
              </a:rPr>
              <a:t>год  директор училища - </a:t>
            </a:r>
            <a:r>
              <a:rPr lang="ru-RU" sz="2800" b="1" dirty="0">
                <a:latin typeface="Times New Roman"/>
                <a:ea typeface="Times New Roman"/>
                <a:cs typeface="Times New Roman"/>
              </a:rPr>
              <a:t>Гришина Валентина</a:t>
            </a:r>
            <a:r>
              <a:rPr lang="ru-RU" sz="28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2800" b="1" dirty="0" err="1">
                <a:latin typeface="Times New Roman"/>
                <a:ea typeface="Times New Roman"/>
                <a:cs typeface="Times New Roman"/>
              </a:rPr>
              <a:t>Арсентьевна</a:t>
            </a:r>
            <a:r>
              <a:rPr lang="ru-RU" sz="2800" dirty="0">
                <a:latin typeface="Times New Roman"/>
                <a:ea typeface="Times New Roman"/>
                <a:cs typeface="Times New Roman"/>
              </a:rPr>
              <a:t> врач терапевт, преподаватель внутренних </a:t>
            </a:r>
            <a:r>
              <a:rPr lang="ru-RU" sz="2800" dirty="0" err="1" smtClean="0">
                <a:latin typeface="Times New Roman"/>
                <a:ea typeface="Times New Roman"/>
                <a:cs typeface="Times New Roman"/>
              </a:rPr>
              <a:t>болезней.В</a:t>
            </a:r>
            <a:r>
              <a:rPr lang="ru-RU" sz="2800" dirty="0" smtClean="0"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2800" dirty="0">
                <a:latin typeface="Times New Roman"/>
                <a:ea typeface="Times New Roman"/>
                <a:cs typeface="Times New Roman"/>
              </a:rPr>
              <a:t>1962 году в городе Иваново открыт филиал для подготовки зубных техников, а в следующем 1963 году в филиале начата подготовка зубных врачей. В 1967 году Иванове открыто вечернее отделение медицинских сестёр, где обучалось 200 человек</a:t>
            </a:r>
            <a:endParaRPr lang="ru-RU" sz="2000" dirty="0">
              <a:latin typeface="Calibri"/>
              <a:ea typeface="Times New Roman"/>
              <a:cs typeface="Times New Roman"/>
            </a:endParaRPr>
          </a:p>
          <a:p>
            <a:endParaRPr lang="ru-RU" dirty="0"/>
          </a:p>
        </p:txBody>
      </p:sp>
      <p:pic>
        <p:nvPicPr>
          <p:cNvPr id="4" name="Рисунок 3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15816" y="2636912"/>
            <a:ext cx="3240360" cy="38164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2638420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23528" y="188640"/>
            <a:ext cx="8568952" cy="3312368"/>
          </a:xfrm>
        </p:spPr>
        <p:txBody>
          <a:bodyPr/>
          <a:lstStyle/>
          <a:p>
            <a:pPr marL="0" indent="0">
              <a:buNone/>
            </a:pPr>
            <a:r>
              <a:rPr lang="ru-RU" sz="2800" dirty="0">
                <a:latin typeface="Times New Roman"/>
                <a:ea typeface="Times New Roman"/>
              </a:rPr>
              <a:t>С </a:t>
            </a:r>
            <a:r>
              <a:rPr lang="ru-RU" sz="2800" b="1" dirty="0">
                <a:latin typeface="Times New Roman"/>
                <a:ea typeface="Times New Roman"/>
              </a:rPr>
              <a:t>1978</a:t>
            </a:r>
            <a:r>
              <a:rPr lang="ru-RU" sz="2800" dirty="0">
                <a:latin typeface="Times New Roman"/>
                <a:ea typeface="Times New Roman"/>
              </a:rPr>
              <a:t> по </a:t>
            </a:r>
            <a:r>
              <a:rPr lang="ru-RU" sz="2800" b="1" dirty="0">
                <a:latin typeface="Times New Roman"/>
                <a:ea typeface="Times New Roman"/>
              </a:rPr>
              <a:t>1987</a:t>
            </a:r>
            <a:r>
              <a:rPr lang="ru-RU" sz="2800" dirty="0">
                <a:latin typeface="Times New Roman"/>
                <a:ea typeface="Times New Roman"/>
              </a:rPr>
              <a:t> гг. директор училища </a:t>
            </a:r>
            <a:r>
              <a:rPr lang="ru-RU" sz="2800" b="1" dirty="0">
                <a:latin typeface="Times New Roman"/>
                <a:ea typeface="Times New Roman"/>
              </a:rPr>
              <a:t>Панасенко Вячеслав</a:t>
            </a:r>
            <a:r>
              <a:rPr lang="ru-RU" sz="2800" dirty="0">
                <a:latin typeface="Times New Roman"/>
                <a:ea typeface="Times New Roman"/>
              </a:rPr>
              <a:t> </a:t>
            </a:r>
            <a:r>
              <a:rPr lang="ru-RU" sz="2800" b="1" dirty="0">
                <a:latin typeface="Times New Roman"/>
                <a:ea typeface="Times New Roman"/>
              </a:rPr>
              <a:t>Григорьевич </a:t>
            </a:r>
            <a:r>
              <a:rPr lang="ru-RU" sz="2800" dirty="0">
                <a:latin typeface="Times New Roman"/>
                <a:ea typeface="Times New Roman"/>
              </a:rPr>
              <a:t>врач</a:t>
            </a:r>
            <a:r>
              <a:rPr lang="ru-RU" sz="2800" b="1" dirty="0">
                <a:latin typeface="Times New Roman"/>
                <a:ea typeface="Times New Roman"/>
              </a:rPr>
              <a:t> - </a:t>
            </a:r>
            <a:r>
              <a:rPr lang="ru-RU" sz="2800" dirty="0">
                <a:latin typeface="Times New Roman"/>
                <a:ea typeface="Times New Roman"/>
              </a:rPr>
              <a:t>педиатр,  преподаватель педиатрии и анатомии.</a:t>
            </a:r>
            <a:endParaRPr lang="ru-RU" dirty="0"/>
          </a:p>
        </p:txBody>
      </p:sp>
      <p:pic>
        <p:nvPicPr>
          <p:cNvPr id="4" name="Рисунок 3" descr="N:\Музей\Фото\Фото для стенда\Панасенко В.Г.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11760" y="1628800"/>
            <a:ext cx="3456384" cy="3672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611560" y="5445224"/>
            <a:ext cx="806489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/>
                <a:ea typeface="Times New Roman"/>
              </a:rPr>
              <a:t>Расширяется профильность училища. В 1984 году зубоврачебное отделение переведено из Иванова в Кинешму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xmlns="" val="24594375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23528" y="260648"/>
            <a:ext cx="8496944" cy="1872208"/>
          </a:xfrm>
        </p:spPr>
        <p:txBody>
          <a:bodyPr>
            <a:normAutofit fontScale="77500" lnSpcReduction="20000"/>
          </a:bodyPr>
          <a:lstStyle/>
          <a:p>
            <a:pPr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2800" dirty="0">
                <a:latin typeface="Times New Roman"/>
                <a:ea typeface="Times New Roman"/>
                <a:cs typeface="Times New Roman"/>
              </a:rPr>
              <a:t>Особая страница в истории училища – третий трудовой семестр. </a:t>
            </a:r>
            <a:r>
              <a:rPr lang="ru-RU" sz="2800" dirty="0" smtClean="0">
                <a:latin typeface="Times New Roman"/>
                <a:ea typeface="Times New Roman"/>
                <a:cs typeface="Times New Roman"/>
              </a:rPr>
              <a:t>Впервые </a:t>
            </a:r>
            <a:r>
              <a:rPr lang="ru-RU" sz="2800" dirty="0">
                <a:latin typeface="Times New Roman"/>
                <a:ea typeface="Times New Roman"/>
                <a:cs typeface="Times New Roman"/>
              </a:rPr>
              <a:t>летний студенческий отряд был сформирован в 70-е годы. Он работал в </a:t>
            </a:r>
            <a:r>
              <a:rPr lang="ru-RU" sz="2800" dirty="0" err="1">
                <a:latin typeface="Times New Roman"/>
                <a:ea typeface="Times New Roman"/>
                <a:cs typeface="Times New Roman"/>
              </a:rPr>
              <a:t>Жажлевском</a:t>
            </a:r>
            <a:r>
              <a:rPr lang="ru-RU" sz="2800" dirty="0">
                <a:latin typeface="Times New Roman"/>
                <a:ea typeface="Times New Roman"/>
                <a:cs typeface="Times New Roman"/>
              </a:rPr>
              <a:t> совхозе, затем был создан студенческий отряд, работавший в Астрахани.</a:t>
            </a:r>
            <a:endParaRPr lang="ru-RU" sz="2000" dirty="0">
              <a:latin typeface="Calibri"/>
              <a:ea typeface="Times New Roman"/>
              <a:cs typeface="Times New Roman"/>
            </a:endParaRPr>
          </a:p>
          <a:p>
            <a:endParaRPr lang="ru-RU" dirty="0"/>
          </a:p>
        </p:txBody>
      </p:sp>
      <p:pic>
        <p:nvPicPr>
          <p:cNvPr id="4" name="Рисунок 3"/>
          <p:cNvPicPr/>
          <p:nvPr/>
        </p:nvPicPr>
        <p:blipFill>
          <a:blip r:embed="rId2"/>
          <a:srcRect b="24445"/>
          <a:stretch>
            <a:fillRect/>
          </a:stretch>
        </p:blipFill>
        <p:spPr bwMode="auto">
          <a:xfrm>
            <a:off x="1187624" y="1772816"/>
            <a:ext cx="7056784" cy="4248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6201767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23528" y="188640"/>
            <a:ext cx="8229600" cy="4572000"/>
          </a:xfrm>
        </p:spPr>
        <p:txBody>
          <a:bodyPr/>
          <a:lstStyle/>
          <a:p>
            <a:pPr marL="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2800" dirty="0">
                <a:latin typeface="Times New Roman"/>
                <a:ea typeface="Times New Roman"/>
                <a:cs typeface="Times New Roman"/>
              </a:rPr>
              <a:t>Многие традиции учебного заведения сложились именно в эти годы: многочисленные конкурсы, вечер Белого халата, вечер встречи выпускников.</a:t>
            </a:r>
            <a:endParaRPr lang="ru-RU" sz="2000" dirty="0">
              <a:latin typeface="Calibri"/>
              <a:ea typeface="Times New Roman"/>
              <a:cs typeface="Times New Roman"/>
            </a:endParaRPr>
          </a:p>
          <a:p>
            <a:endParaRPr lang="ru-RU" dirty="0"/>
          </a:p>
        </p:txBody>
      </p:sp>
      <p:pic>
        <p:nvPicPr>
          <p:cNvPr id="6146" name="Picture 2" descr="C:\Users\Metod_3\Desktop\Новая папка (3)\Новая папка (8)\_DSC897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844824"/>
            <a:ext cx="6453375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9183139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95536" y="260648"/>
            <a:ext cx="8352928" cy="2304256"/>
          </a:xfrm>
        </p:spPr>
        <p:txBody>
          <a:bodyPr/>
          <a:lstStyle/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2800" dirty="0">
                <a:latin typeface="Times New Roman"/>
                <a:ea typeface="Times New Roman"/>
                <a:cs typeface="Times New Roman"/>
              </a:rPr>
              <a:t>Многое из </a:t>
            </a:r>
            <a:r>
              <a:rPr lang="ru-RU" sz="2800" dirty="0" smtClean="0">
                <a:latin typeface="Times New Roman"/>
                <a:ea typeface="Times New Roman"/>
                <a:cs typeface="Times New Roman"/>
              </a:rPr>
              <a:t>советского периода </a:t>
            </a:r>
            <a:r>
              <a:rPr lang="ru-RU" sz="2800" dirty="0">
                <a:latin typeface="Times New Roman"/>
                <a:ea typeface="Times New Roman"/>
                <a:cs typeface="Times New Roman"/>
              </a:rPr>
              <a:t>и сегодня выглядит </a:t>
            </a:r>
            <a:r>
              <a:rPr lang="ru-RU" sz="2800" dirty="0" smtClean="0">
                <a:latin typeface="Times New Roman"/>
                <a:ea typeface="Times New Roman"/>
                <a:cs typeface="Times New Roman"/>
              </a:rPr>
              <a:t>привлекательным. Например: </a:t>
            </a:r>
            <a:r>
              <a:rPr lang="ru-RU" sz="2800" dirty="0">
                <a:latin typeface="Times New Roman"/>
                <a:ea typeface="Times New Roman"/>
                <a:cs typeface="Times New Roman"/>
              </a:rPr>
              <a:t>соревнование групп, премирование лучших групп </a:t>
            </a:r>
            <a:r>
              <a:rPr lang="ru-RU" sz="2800" dirty="0" smtClean="0">
                <a:latin typeface="Times New Roman"/>
                <a:ea typeface="Times New Roman"/>
                <a:cs typeface="Times New Roman"/>
              </a:rPr>
              <a:t>экскурсиями </a:t>
            </a:r>
            <a:r>
              <a:rPr lang="ru-RU" sz="2800" dirty="0">
                <a:latin typeface="Times New Roman"/>
                <a:ea typeface="Times New Roman"/>
                <a:cs typeface="Times New Roman"/>
              </a:rPr>
              <a:t>по стране.</a:t>
            </a:r>
            <a:endParaRPr lang="ru-RU" sz="2000" dirty="0">
              <a:latin typeface="Calibri"/>
              <a:ea typeface="Times New Roman"/>
              <a:cs typeface="Times New Roman"/>
            </a:endParaRPr>
          </a:p>
          <a:p>
            <a:endParaRPr lang="ru-RU" dirty="0"/>
          </a:p>
        </p:txBody>
      </p:sp>
      <p:pic>
        <p:nvPicPr>
          <p:cNvPr id="7171" name="Picture 3" descr="C:\Users\Metod_3\Desktop\Новая папка (3)\Новая папка (8)\11111111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1916832"/>
            <a:ext cx="8032904" cy="4392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2996222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67544" y="332656"/>
            <a:ext cx="8229600" cy="4572000"/>
          </a:xfrm>
        </p:spPr>
        <p:txBody>
          <a:bodyPr/>
          <a:lstStyle/>
          <a:p>
            <a:pPr marL="0" indent="0">
              <a:buNone/>
            </a:pPr>
            <a:r>
              <a:rPr lang="ru-RU" sz="2800" dirty="0">
                <a:latin typeface="Times New Roman"/>
                <a:ea typeface="Times New Roman"/>
              </a:rPr>
              <a:t>Новая эпоха </a:t>
            </a:r>
            <a:r>
              <a:rPr lang="ru-RU" sz="2800" dirty="0" smtClean="0">
                <a:latin typeface="Times New Roman"/>
                <a:ea typeface="Times New Roman"/>
              </a:rPr>
              <a:t>представляется </a:t>
            </a:r>
            <a:r>
              <a:rPr lang="ru-RU" sz="2800" dirty="0">
                <a:latin typeface="Times New Roman"/>
                <a:ea typeface="Times New Roman"/>
              </a:rPr>
              <a:t>витриной, охватывающей перестройку 90-х и современность.</a:t>
            </a:r>
            <a:r>
              <a:rPr lang="ru-RU" sz="2800" b="1" dirty="0">
                <a:latin typeface="Calibri"/>
                <a:ea typeface="Times New Roman"/>
                <a:cs typeface="Times New Roman"/>
              </a:rPr>
              <a:t> </a:t>
            </a:r>
            <a:endParaRPr lang="ru-RU" dirty="0"/>
          </a:p>
        </p:txBody>
      </p:sp>
      <p:pic>
        <p:nvPicPr>
          <p:cNvPr id="4" name="Рисунок 3" descr="N:\Музей\Фото\Эксп. музея\IMG_8158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340768"/>
            <a:ext cx="6408712" cy="489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422800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644008" y="188640"/>
            <a:ext cx="4032448" cy="5976664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b="1" dirty="0"/>
              <a:t>Перестройка в стране – перестройка учебного процесса </a:t>
            </a:r>
            <a:r>
              <a:rPr lang="ru-RU" b="1" dirty="0" smtClean="0"/>
              <a:t>. </a:t>
            </a:r>
            <a:endParaRPr lang="ru-RU" dirty="0"/>
          </a:p>
          <a:p>
            <a:pPr marL="0" indent="0">
              <a:buNone/>
            </a:pPr>
            <a:r>
              <a:rPr lang="ru-RU" dirty="0"/>
              <a:t>В эти трудные  директором училища становится </a:t>
            </a:r>
            <a:r>
              <a:rPr lang="ru-RU" b="1" dirty="0" err="1"/>
              <a:t>Лейзеренок</a:t>
            </a:r>
            <a:r>
              <a:rPr lang="ru-RU" b="1" dirty="0"/>
              <a:t> Михаил Львович</a:t>
            </a:r>
            <a:r>
              <a:rPr lang="ru-RU" dirty="0"/>
              <a:t>                                   (1990 –2001г.г.).</a:t>
            </a:r>
          </a:p>
          <a:p>
            <a:pPr marL="0" indent="0">
              <a:buNone/>
            </a:pPr>
            <a:r>
              <a:rPr lang="ru-RU" dirty="0"/>
              <a:t>В 1994-96 </a:t>
            </a:r>
            <a:r>
              <a:rPr lang="ru-RU" dirty="0" err="1"/>
              <a:t>г.г</a:t>
            </a:r>
            <a:r>
              <a:rPr lang="ru-RU" dirty="0"/>
              <a:t>.   в училище открыты 2 отделения повышения квалификации средних медицинских </a:t>
            </a:r>
            <a:r>
              <a:rPr lang="ru-RU" dirty="0" smtClean="0"/>
              <a:t>работников.</a:t>
            </a:r>
          </a:p>
          <a:p>
            <a:pPr marL="0" indent="0">
              <a:buNone/>
            </a:pPr>
            <a:r>
              <a:rPr lang="ru-RU" dirty="0" smtClean="0"/>
              <a:t>В </a:t>
            </a:r>
            <a:r>
              <a:rPr lang="ru-RU" dirty="0"/>
              <a:t>1995 году в училище был организован компьютерный класс – один из первых в городе.</a:t>
            </a:r>
          </a:p>
          <a:p>
            <a:endParaRPr lang="ru-RU" dirty="0"/>
          </a:p>
        </p:txBody>
      </p:sp>
      <p:pic>
        <p:nvPicPr>
          <p:cNvPr id="4" name="Рисунок 3"/>
          <p:cNvPicPr/>
          <p:nvPr/>
        </p:nvPicPr>
        <p:blipFill>
          <a:blip r:embed="rId2">
            <a:lum bright="-6000"/>
          </a:blip>
          <a:srcRect t="5968" b="5968"/>
          <a:stretch>
            <a:fillRect/>
          </a:stretch>
        </p:blipFill>
        <p:spPr bwMode="auto">
          <a:xfrm>
            <a:off x="395536" y="332656"/>
            <a:ext cx="4032448" cy="568863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1475176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67544" y="332656"/>
            <a:ext cx="8229600" cy="4572000"/>
          </a:xfrm>
        </p:spPr>
        <p:txBody>
          <a:bodyPr/>
          <a:lstStyle/>
          <a:p>
            <a:pPr marL="0" indent="0">
              <a:buNone/>
            </a:pPr>
            <a:r>
              <a:rPr lang="ru-RU" sz="2800" dirty="0" smtClean="0">
                <a:latin typeface="Times New Roman"/>
                <a:ea typeface="Times New Roman"/>
              </a:rPr>
              <a:t>          Начинает </a:t>
            </a:r>
            <a:r>
              <a:rPr lang="ru-RU" sz="2800" dirty="0">
                <a:latin typeface="Times New Roman"/>
                <a:ea typeface="Times New Roman"/>
              </a:rPr>
              <a:t>выходить училищная газета</a:t>
            </a:r>
            <a:endParaRPr lang="ru-RU" dirty="0"/>
          </a:p>
        </p:txBody>
      </p:sp>
      <p:pic>
        <p:nvPicPr>
          <p:cNvPr id="4" name="Рисунок 3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59632" y="1268760"/>
            <a:ext cx="6480720" cy="496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40011141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95536" y="332656"/>
            <a:ext cx="8229600" cy="4572000"/>
          </a:xfrm>
        </p:spPr>
        <p:txBody>
          <a:bodyPr/>
          <a:lstStyle/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2800" dirty="0">
                <a:latin typeface="Times New Roman"/>
                <a:ea typeface="Times New Roman"/>
                <a:cs typeface="Times New Roman"/>
              </a:rPr>
              <a:t>Возрождается старая традиция КВН-</a:t>
            </a:r>
            <a:r>
              <a:rPr lang="ru-RU" sz="2800" dirty="0" err="1">
                <a:latin typeface="Times New Roman"/>
                <a:ea typeface="Times New Roman"/>
                <a:cs typeface="Times New Roman"/>
              </a:rPr>
              <a:t>го</a:t>
            </a:r>
            <a:r>
              <a:rPr lang="ru-RU" sz="2800" dirty="0">
                <a:latin typeface="Times New Roman"/>
                <a:ea typeface="Times New Roman"/>
                <a:cs typeface="Times New Roman"/>
              </a:rPr>
              <a:t> движения. В училище создаются две команды: преподавателей «</a:t>
            </a:r>
            <a:r>
              <a:rPr lang="ru-RU" sz="2800" dirty="0" err="1">
                <a:latin typeface="Times New Roman"/>
                <a:ea typeface="Times New Roman"/>
                <a:cs typeface="Times New Roman"/>
              </a:rPr>
              <a:t>Учмед</a:t>
            </a:r>
            <a:r>
              <a:rPr lang="ru-RU" sz="2800" dirty="0">
                <a:latin typeface="Times New Roman"/>
                <a:ea typeface="Times New Roman"/>
                <a:cs typeface="Times New Roman"/>
              </a:rPr>
              <a:t>» и студенческая, </a:t>
            </a:r>
            <a:r>
              <a:rPr lang="ru-RU" sz="2800" dirty="0" smtClean="0">
                <a:latin typeface="Times New Roman"/>
                <a:ea typeface="Times New Roman"/>
                <a:cs typeface="Times New Roman"/>
              </a:rPr>
              <a:t>периодически </a:t>
            </a:r>
            <a:r>
              <a:rPr lang="ru-RU" sz="2800" dirty="0">
                <a:latin typeface="Times New Roman"/>
                <a:ea typeface="Times New Roman"/>
                <a:cs typeface="Times New Roman"/>
              </a:rPr>
              <a:t>меняющая состав и название. </a:t>
            </a:r>
            <a:endParaRPr lang="ru-RU" sz="2000" dirty="0">
              <a:latin typeface="Calibri"/>
              <a:ea typeface="Times New Roman"/>
              <a:cs typeface="Times New Roman"/>
            </a:endParaRPr>
          </a:p>
          <a:p>
            <a:endParaRPr lang="ru-RU" dirty="0"/>
          </a:p>
        </p:txBody>
      </p:sp>
      <p:pic>
        <p:nvPicPr>
          <p:cNvPr id="4" name="Рисунок 3"/>
          <p:cNvPicPr/>
          <p:nvPr/>
        </p:nvPicPr>
        <p:blipFill>
          <a:blip r:embed="rId2"/>
          <a:srcRect t="8969"/>
          <a:stretch>
            <a:fillRect/>
          </a:stretch>
        </p:blipFill>
        <p:spPr bwMode="auto">
          <a:xfrm>
            <a:off x="1835696" y="2444257"/>
            <a:ext cx="5544616" cy="39188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4277306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95536" y="260648"/>
            <a:ext cx="8352928" cy="2880320"/>
          </a:xfrm>
        </p:spPr>
        <p:txBody>
          <a:bodyPr/>
          <a:lstStyle/>
          <a:p>
            <a:pPr marL="0" indent="0" algn="ctr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800" dirty="0">
                <a:latin typeface="Times New Roman"/>
                <a:ea typeface="Times New Roman"/>
                <a:cs typeface="Times New Roman"/>
              </a:rPr>
              <a:t>С </a:t>
            </a:r>
            <a:r>
              <a:rPr lang="ru-RU" sz="2800" b="1" dirty="0">
                <a:latin typeface="Times New Roman"/>
                <a:ea typeface="Times New Roman"/>
                <a:cs typeface="Times New Roman"/>
              </a:rPr>
              <a:t>2001</a:t>
            </a:r>
            <a:r>
              <a:rPr lang="ru-RU" sz="2800" dirty="0">
                <a:latin typeface="Times New Roman"/>
                <a:ea typeface="Times New Roman"/>
                <a:cs typeface="Times New Roman"/>
              </a:rPr>
              <a:t> по </a:t>
            </a:r>
            <a:r>
              <a:rPr lang="ru-RU" sz="2800" b="1" dirty="0">
                <a:latin typeface="Times New Roman"/>
                <a:ea typeface="Times New Roman"/>
                <a:cs typeface="Times New Roman"/>
              </a:rPr>
              <a:t>2008</a:t>
            </a:r>
            <a:r>
              <a:rPr lang="ru-RU" sz="2800" dirty="0">
                <a:latin typeface="Times New Roman"/>
                <a:ea typeface="Times New Roman"/>
                <a:cs typeface="Times New Roman"/>
              </a:rPr>
              <a:t> год директор училища</a:t>
            </a:r>
            <a:endParaRPr lang="ru-RU" sz="2000" dirty="0">
              <a:latin typeface="Calibri"/>
              <a:ea typeface="Times New Roman"/>
              <a:cs typeface="Times New Roman"/>
            </a:endParaRPr>
          </a:p>
          <a:p>
            <a:pPr marL="0" indent="0" algn="ctr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2800" b="1" dirty="0">
                <a:latin typeface="Times New Roman"/>
                <a:ea typeface="Times New Roman"/>
                <a:cs typeface="Times New Roman"/>
              </a:rPr>
              <a:t>Рябова Надежда Николаевна</a:t>
            </a:r>
            <a:endParaRPr lang="ru-RU" sz="2000" dirty="0">
              <a:latin typeface="Calibri"/>
              <a:ea typeface="Times New Roman"/>
              <a:cs typeface="Times New Roman"/>
            </a:endParaRPr>
          </a:p>
          <a:p>
            <a:endParaRPr lang="ru-RU" dirty="0"/>
          </a:p>
        </p:txBody>
      </p:sp>
      <p:pic>
        <p:nvPicPr>
          <p:cNvPr id="4" name="Рисунок 3" descr="N:\Музей\Фото\Фото для книги\Рябова Над Ник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71800" y="1477694"/>
            <a:ext cx="3960440" cy="496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1302297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43000" y="731520"/>
            <a:ext cx="7461448" cy="2625472"/>
          </a:xfrm>
        </p:spPr>
        <p:txBody>
          <a:bodyPr/>
          <a:lstStyle/>
          <a:p>
            <a:pPr marL="45720" indent="0">
              <a:buNone/>
            </a:pPr>
            <a:r>
              <a:rPr lang="ru-RU" sz="2400" dirty="0">
                <a:latin typeface="Times New Roman"/>
                <a:ea typeface="Times New Roman"/>
              </a:rPr>
              <a:t>В 2014 году музею выделен обширный кабинет, что позволило расширить экспозицию. </a:t>
            </a:r>
            <a:endParaRPr lang="ru-RU" dirty="0"/>
          </a:p>
        </p:txBody>
      </p:sp>
      <p:pic>
        <p:nvPicPr>
          <p:cNvPr id="4098" name="Picture 2" descr="C:\Users\Metod_3\Desktop\Новая папка (3)\Новая папка (8)\_DSC895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068960"/>
            <a:ext cx="4194694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Metod_3\Desktop\Новая папка (3)\Новая папка (8)\_DSC895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1808820"/>
            <a:ext cx="4194693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5959751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67544" y="260648"/>
            <a:ext cx="8229600" cy="4572000"/>
          </a:xfrm>
        </p:spPr>
        <p:txBody>
          <a:bodyPr/>
          <a:lstStyle/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2800" dirty="0">
                <a:latin typeface="Times New Roman"/>
                <a:ea typeface="Times New Roman"/>
                <a:cs typeface="Times New Roman"/>
              </a:rPr>
              <a:t>В 2005 году в фойе первого этажа переносится музей, в котором разворачивается новая экспозиция.</a:t>
            </a:r>
            <a:endParaRPr lang="ru-RU" sz="2000" dirty="0">
              <a:latin typeface="Calibri"/>
              <a:ea typeface="Times New Roman"/>
              <a:cs typeface="Times New Roman"/>
            </a:endParaRPr>
          </a:p>
          <a:p>
            <a:endParaRPr lang="ru-RU" dirty="0"/>
          </a:p>
        </p:txBody>
      </p:sp>
      <p:pic>
        <p:nvPicPr>
          <p:cNvPr id="4" name="Рисунок 3" descr="IMG_1737"/>
          <p:cNvPicPr/>
          <p:nvPr/>
        </p:nvPicPr>
        <p:blipFill>
          <a:blip r:embed="rId2" cstate="print"/>
          <a:srcRect l="-633" b="10548"/>
          <a:stretch>
            <a:fillRect/>
          </a:stretch>
        </p:blipFill>
        <p:spPr bwMode="auto">
          <a:xfrm>
            <a:off x="1542128" y="1628800"/>
            <a:ext cx="6270232" cy="4320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4610423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67544" y="260648"/>
            <a:ext cx="8229600" cy="3960440"/>
          </a:xfrm>
        </p:spPr>
        <p:txBody>
          <a:bodyPr/>
          <a:lstStyle/>
          <a:p>
            <a:pPr marL="0" indent="0">
              <a:buNone/>
            </a:pPr>
            <a:r>
              <a:rPr lang="ru-RU" sz="2800" dirty="0">
                <a:latin typeface="Times New Roman"/>
                <a:ea typeface="Times New Roman"/>
              </a:rPr>
              <a:t>Истории </a:t>
            </a:r>
            <a:r>
              <a:rPr lang="ru-RU" sz="2800" dirty="0" smtClean="0">
                <a:latin typeface="Times New Roman"/>
                <a:ea typeface="Times New Roman"/>
              </a:rPr>
              <a:t>здравоохранения </a:t>
            </a:r>
            <a:r>
              <a:rPr lang="ru-RU" sz="2800" dirty="0">
                <a:latin typeface="Times New Roman"/>
                <a:ea typeface="Times New Roman"/>
              </a:rPr>
              <a:t>города и взаимоотношений учебного заведения с больницами города посвящены отдельная витрина и выставочные материалы.</a:t>
            </a:r>
            <a:endParaRPr lang="ru-RU" dirty="0"/>
          </a:p>
        </p:txBody>
      </p:sp>
      <p:pic>
        <p:nvPicPr>
          <p:cNvPr id="4" name="Рисунок 3" descr="N:\Музей\Фото\Эксп. музея\IMG_816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2110277"/>
            <a:ext cx="5328592" cy="439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102735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95536" y="260648"/>
            <a:ext cx="8424936" cy="2088232"/>
          </a:xfrm>
        </p:spPr>
        <p:txBody>
          <a:bodyPr>
            <a:normAutofit fontScale="85000" lnSpcReduction="20000"/>
          </a:bodyPr>
          <a:lstStyle/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2800" dirty="0">
                <a:latin typeface="Times New Roman"/>
                <a:ea typeface="Times New Roman"/>
                <a:cs typeface="Times New Roman"/>
              </a:rPr>
              <a:t>Одним из ценнейших экспонатов являются рукописные воспоминания 1928 года одного из первых главных врачей 1-ой городской больницы(ныне ЦРБ) советского периода Яблокова С.П., сыгравшего большую роль в деле организации обучения студентов фельдшерской школы на лечебных базах</a:t>
            </a:r>
            <a:endParaRPr lang="ru-RU" sz="2000" dirty="0">
              <a:latin typeface="Calibri"/>
              <a:ea typeface="Times New Roman"/>
              <a:cs typeface="Times New Roman"/>
            </a:endParaRPr>
          </a:p>
          <a:p>
            <a:endParaRPr lang="ru-RU" dirty="0"/>
          </a:p>
        </p:txBody>
      </p:sp>
      <p:pic>
        <p:nvPicPr>
          <p:cNvPr id="4" name="Рисунок 3" descr="N:\Музей\Ист. зравоохранения\Фото -врачи\Яблоков СП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99592" y="2290743"/>
            <a:ext cx="3168352" cy="41604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3" descr="C:\Users\Metod_3\Desktop\Новая папка (3)\Новая папка (8)\_DSC898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48064" y="2283446"/>
            <a:ext cx="2790250" cy="4167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8475318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67544" y="188640"/>
            <a:ext cx="8208912" cy="2304256"/>
          </a:xfrm>
        </p:spPr>
        <p:txBody>
          <a:bodyPr/>
          <a:lstStyle/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2800" dirty="0">
                <a:latin typeface="Times New Roman"/>
                <a:ea typeface="Times New Roman"/>
                <a:cs typeface="Times New Roman"/>
              </a:rPr>
              <a:t>В документе и рассказывается о развитии 1-ой гор. Б-</a:t>
            </a:r>
            <a:r>
              <a:rPr lang="ru-RU" sz="2800" dirty="0" err="1">
                <a:latin typeface="Times New Roman"/>
                <a:ea typeface="Times New Roman"/>
                <a:cs typeface="Times New Roman"/>
              </a:rPr>
              <a:t>цы</a:t>
            </a:r>
            <a:r>
              <a:rPr lang="ru-RU" sz="2800" dirty="0">
                <a:latin typeface="Times New Roman"/>
                <a:ea typeface="Times New Roman"/>
                <a:cs typeface="Times New Roman"/>
              </a:rPr>
              <a:t> (ЦРБ) от Земской б-</a:t>
            </a:r>
            <a:r>
              <a:rPr lang="ru-RU" sz="2800" dirty="0" err="1">
                <a:latin typeface="Times New Roman"/>
                <a:ea typeface="Times New Roman"/>
                <a:cs typeface="Times New Roman"/>
              </a:rPr>
              <a:t>цы</a:t>
            </a:r>
            <a:r>
              <a:rPr lang="ru-RU" sz="2800" dirty="0">
                <a:latin typeface="Times New Roman"/>
                <a:ea typeface="Times New Roman"/>
                <a:cs typeface="Times New Roman"/>
              </a:rPr>
              <a:t> до начала 30-х годов. В музее оформлены и отдельные альбомы о истории здравоохранения и основных больницах города.</a:t>
            </a:r>
            <a:endParaRPr lang="ru-RU" sz="2000" dirty="0">
              <a:latin typeface="Calibri"/>
              <a:ea typeface="Times New Roman"/>
              <a:cs typeface="Times New Roman"/>
            </a:endParaRPr>
          </a:p>
          <a:p>
            <a:endParaRPr lang="ru-RU" dirty="0"/>
          </a:p>
        </p:txBody>
      </p:sp>
      <p:pic>
        <p:nvPicPr>
          <p:cNvPr id="4" name="Рисунок 3" descr="N:\Музей\Фото\Эксп. музея\IMG_8178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2276872"/>
            <a:ext cx="5616624" cy="4248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3333061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67544" y="332656"/>
            <a:ext cx="8229600" cy="2736304"/>
          </a:xfrm>
        </p:spPr>
        <p:txBody>
          <a:bodyPr/>
          <a:lstStyle/>
          <a:p>
            <a:pPr marL="0" indent="0">
              <a:buNone/>
            </a:pPr>
            <a:r>
              <a:rPr lang="ru-RU" sz="2800" dirty="0">
                <a:latin typeface="Times New Roman"/>
                <a:ea typeface="Times New Roman"/>
              </a:rPr>
              <a:t>Отдельные экспонаты наглядно показывают развитие медицины за 20 век..</a:t>
            </a:r>
            <a:endParaRPr lang="ru-RU" dirty="0"/>
          </a:p>
        </p:txBody>
      </p:sp>
      <p:pic>
        <p:nvPicPr>
          <p:cNvPr id="4" name="Рисунок 3" descr="N:\Музей\Фото\Эксп. музея\IMG_815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1916832"/>
            <a:ext cx="5328592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128963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 descr="N:\Музей\Фото\Эксп. музея\IMG_8153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412776"/>
            <a:ext cx="7128792" cy="5040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827584" y="332656"/>
            <a:ext cx="7848872" cy="914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400" dirty="0">
                <a:latin typeface="Times New Roman"/>
                <a:ea typeface="Times New Roman"/>
                <a:cs typeface="Times New Roman"/>
              </a:rPr>
              <a:t>Есть в музее и особо ценные экспонаты инструментария 19 века</a:t>
            </a:r>
            <a:endParaRPr lang="ru-RU" dirty="0">
              <a:effectLst/>
              <a:latin typeface="Calibri"/>
              <a:ea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739382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67544" y="260648"/>
            <a:ext cx="8229600" cy="4572000"/>
          </a:xfrm>
        </p:spPr>
        <p:txBody>
          <a:bodyPr/>
          <a:lstStyle/>
          <a:p>
            <a:pPr marL="0" indent="0" algn="ctr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2800" dirty="0">
                <a:latin typeface="Times New Roman"/>
                <a:ea typeface="Times New Roman"/>
                <a:cs typeface="Times New Roman"/>
              </a:rPr>
              <a:t>В течении века изменялась и форма медицинских работников.</a:t>
            </a:r>
            <a:endParaRPr lang="ru-RU" sz="2000" dirty="0">
              <a:latin typeface="Calibri"/>
              <a:ea typeface="Times New Roman"/>
              <a:cs typeface="Times New Roman"/>
            </a:endParaRPr>
          </a:p>
          <a:p>
            <a:endParaRPr lang="ru-RU" dirty="0"/>
          </a:p>
        </p:txBody>
      </p:sp>
      <p:pic>
        <p:nvPicPr>
          <p:cNvPr id="4" name="Рисунок 3" descr="N:\Музей\Фото\Эксп. музея\IMG_8165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1700808"/>
            <a:ext cx="6336704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0436529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5436096" y="332656"/>
            <a:ext cx="3261048" cy="5832648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2800" dirty="0">
                <a:latin typeface="Times New Roman"/>
                <a:ea typeface="Times New Roman"/>
                <a:cs typeface="Times New Roman"/>
              </a:rPr>
              <a:t>Мы гордимся знаменитыми врачами, которые долгие годы работали одновременно и в учебном заведении, готовя медицинские кадры не только для города , но и для всей страны</a:t>
            </a:r>
            <a:r>
              <a:rPr lang="ru-RU" sz="2800" dirty="0" smtClean="0">
                <a:latin typeface="Times New Roman"/>
                <a:ea typeface="Times New Roman"/>
                <a:cs typeface="Times New Roman"/>
              </a:rPr>
              <a:t>. Многие </a:t>
            </a:r>
            <a:r>
              <a:rPr lang="ru-RU" sz="2800" dirty="0">
                <a:latin typeface="Times New Roman"/>
                <a:ea typeface="Times New Roman"/>
                <a:cs typeface="Times New Roman"/>
              </a:rPr>
              <a:t>из них были выпускниками нашего колледжа.</a:t>
            </a:r>
            <a:endParaRPr lang="ru-RU" sz="2000" dirty="0">
              <a:latin typeface="Calibri"/>
              <a:ea typeface="Times New Roman"/>
              <a:cs typeface="Times New Roman"/>
            </a:endParaRPr>
          </a:p>
          <a:p>
            <a:endParaRPr lang="ru-RU" dirty="0"/>
          </a:p>
        </p:txBody>
      </p:sp>
      <p:pic>
        <p:nvPicPr>
          <p:cNvPr id="1026" name="Picture 2" descr="C:\Users\Metod_3\Desktop\Новая папка (3)\Новая папка (8)\_DSCимыо899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7" y="908720"/>
            <a:ext cx="4865383" cy="453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7231743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539552" y="221880"/>
            <a:ext cx="8136904" cy="753594"/>
          </a:xfrm>
        </p:spPr>
        <p:txBody>
          <a:bodyPr>
            <a:normAutofit fontScale="62500" lnSpcReduction="20000"/>
          </a:bodyPr>
          <a:lstStyle/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2800" dirty="0">
                <a:latin typeface="Times New Roman"/>
                <a:ea typeface="Times New Roman"/>
                <a:cs typeface="Times New Roman"/>
              </a:rPr>
              <a:t>Особенно интересно проследить служение врачебно педагогических династий.</a:t>
            </a:r>
            <a:endParaRPr lang="ru-RU" sz="2000" dirty="0">
              <a:latin typeface="Calibri"/>
              <a:ea typeface="Times New Roman"/>
              <a:cs typeface="Times New Roman"/>
            </a:endParaRPr>
          </a:p>
          <a:p>
            <a:endParaRPr lang="ru-RU" dirty="0"/>
          </a:p>
        </p:txBody>
      </p:sp>
      <p:pic>
        <p:nvPicPr>
          <p:cNvPr id="10" name="Рисунок 9"/>
          <p:cNvPicPr/>
          <p:nvPr/>
        </p:nvPicPr>
        <p:blipFill>
          <a:blip r:embed="rId2"/>
          <a:srcRect r="102" b="8760"/>
          <a:stretch>
            <a:fillRect/>
          </a:stretch>
        </p:blipFill>
        <p:spPr bwMode="auto">
          <a:xfrm>
            <a:off x="1331640" y="692696"/>
            <a:ext cx="1800200" cy="241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683567" y="3119869"/>
            <a:ext cx="33930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/>
              <a:t>Крылов Федор Порфирьевич</a:t>
            </a:r>
            <a:endParaRPr lang="ru-RU" dirty="0"/>
          </a:p>
        </p:txBody>
      </p:sp>
      <p:pic>
        <p:nvPicPr>
          <p:cNvPr id="12" name="Рисунок 11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48944" y="682841"/>
            <a:ext cx="1582420" cy="2314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4646046" y="3157243"/>
            <a:ext cx="37882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>
                <a:latin typeface="Georgia"/>
                <a:ea typeface="Times New Roman"/>
                <a:cs typeface="Times New Roman"/>
              </a:rPr>
              <a:t>Крылов Николай Федорович</a:t>
            </a:r>
            <a:endParaRPr lang="ru-RU" dirty="0"/>
          </a:p>
        </p:txBody>
      </p:sp>
      <p:pic>
        <p:nvPicPr>
          <p:cNvPr id="14" name="Рисунок 13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5615" y="3526576"/>
            <a:ext cx="2721799" cy="24142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395536" y="5940809"/>
            <a:ext cx="4572000" cy="35740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600" b="1" i="1" dirty="0" smtClean="0">
                <a:latin typeface="Georgia"/>
                <a:ea typeface="Times New Roman"/>
                <a:cs typeface="Times New Roman"/>
              </a:rPr>
              <a:t>Крылов</a:t>
            </a:r>
            <a:r>
              <a:rPr lang="ru-RU" sz="1200" dirty="0" smtClean="0">
                <a:latin typeface="Calibri"/>
                <a:ea typeface="Times New Roman"/>
                <a:cs typeface="Times New Roman"/>
              </a:rPr>
              <a:t> </a:t>
            </a:r>
            <a:r>
              <a:rPr lang="ru-RU" sz="1600" b="1" i="1" dirty="0" smtClean="0">
                <a:latin typeface="Georgia"/>
                <a:ea typeface="Times New Roman"/>
                <a:cs typeface="Times New Roman"/>
              </a:rPr>
              <a:t>Константин </a:t>
            </a:r>
            <a:r>
              <a:rPr lang="ru-RU" sz="1600" b="1" i="1" dirty="0">
                <a:latin typeface="Georgia"/>
                <a:ea typeface="Times New Roman"/>
                <a:cs typeface="Times New Roman"/>
              </a:rPr>
              <a:t>Николаевич</a:t>
            </a:r>
            <a:endParaRPr lang="ru-RU" sz="1600" dirty="0"/>
          </a:p>
        </p:txBody>
      </p:sp>
      <p:pic>
        <p:nvPicPr>
          <p:cNvPr id="16" name="Рисунок 15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84875" y="3531867"/>
            <a:ext cx="1967536" cy="22013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4831967" y="5926876"/>
            <a:ext cx="3966122" cy="3574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600" b="1" i="1" dirty="0">
                <a:latin typeface="Georgia"/>
                <a:ea typeface="Times New Roman"/>
                <a:cs typeface="Times New Roman"/>
              </a:rPr>
              <a:t>Крылова </a:t>
            </a:r>
            <a:r>
              <a:rPr lang="ru-RU" sz="1600" b="1" i="1" dirty="0" smtClean="0">
                <a:latin typeface="Georgia"/>
                <a:ea typeface="Times New Roman"/>
                <a:cs typeface="Times New Roman"/>
              </a:rPr>
              <a:t>Муза Константиновна</a:t>
            </a:r>
            <a:endParaRPr lang="ru-RU" sz="1200" dirty="0">
              <a:effectLst/>
              <a:latin typeface="Calibri"/>
              <a:ea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318725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611560" y="332656"/>
            <a:ext cx="8229600" cy="1008112"/>
          </a:xfrm>
        </p:spPr>
        <p:txBody>
          <a:bodyPr>
            <a:normAutofit lnSpcReduction="10000"/>
          </a:bodyPr>
          <a:lstStyle/>
          <a:p>
            <a:pPr marL="0" indent="0" algn="ctr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100" b="1" i="1" dirty="0">
                <a:latin typeface="Georgia"/>
                <a:ea typeface="Times New Roman"/>
                <a:cs typeface="Times New Roman"/>
              </a:rPr>
              <a:t>Династия врачей – преподавателей</a:t>
            </a:r>
          </a:p>
          <a:p>
            <a:pPr marL="0" indent="0" algn="ctr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2100" b="1" i="1" dirty="0">
                <a:latin typeface="Georgia"/>
                <a:ea typeface="Times New Roman"/>
                <a:cs typeface="Times New Roman"/>
              </a:rPr>
              <a:t> Кураевых – Двойниковых.</a:t>
            </a:r>
          </a:p>
          <a:p>
            <a:endParaRPr lang="ru-RU" dirty="0"/>
          </a:p>
        </p:txBody>
      </p:sp>
      <p:pic>
        <p:nvPicPr>
          <p:cNvPr id="4" name="Рисунок 3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7584" y="1268760"/>
            <a:ext cx="2304256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395536" y="3647394"/>
            <a:ext cx="37850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>
                <a:latin typeface="Georgia"/>
                <a:ea typeface="Times New Roman"/>
                <a:cs typeface="Times New Roman"/>
              </a:rPr>
              <a:t>Кураев Александр Павлович</a:t>
            </a:r>
            <a:endParaRPr lang="ru-RU" dirty="0"/>
          </a:p>
        </p:txBody>
      </p:sp>
      <p:pic>
        <p:nvPicPr>
          <p:cNvPr id="6" name="Рисунок 5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80112" y="1260555"/>
            <a:ext cx="2113037" cy="22404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4644008" y="3544942"/>
            <a:ext cx="36503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>
                <a:latin typeface="Georgia"/>
                <a:ea typeface="Times New Roman"/>
                <a:cs typeface="Times New Roman"/>
              </a:rPr>
              <a:t>Кураева Вера Максимовна </a:t>
            </a:r>
            <a:endParaRPr lang="ru-RU" dirty="0"/>
          </a:p>
        </p:txBody>
      </p:sp>
      <p:pic>
        <p:nvPicPr>
          <p:cNvPr id="8" name="Рисунок 7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71699" y="3914274"/>
            <a:ext cx="1816025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399712" y="6290538"/>
            <a:ext cx="468052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i="1" dirty="0">
                <a:latin typeface="Georgia"/>
                <a:ea typeface="Times New Roman"/>
                <a:cs typeface="Times New Roman"/>
              </a:rPr>
              <a:t>Двойникова Людмила </a:t>
            </a:r>
            <a:r>
              <a:rPr lang="ru-RU" sz="1600" b="1" i="1" dirty="0" smtClean="0">
                <a:latin typeface="Georgia"/>
                <a:ea typeface="Times New Roman"/>
                <a:cs typeface="Times New Roman"/>
              </a:rPr>
              <a:t>Александровна</a:t>
            </a:r>
            <a:endParaRPr lang="ru-RU" sz="1600" dirty="0"/>
          </a:p>
        </p:txBody>
      </p:sp>
      <p:pic>
        <p:nvPicPr>
          <p:cNvPr id="10" name="Рисунок 9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580112" y="3914274"/>
            <a:ext cx="2170187" cy="22380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4860032" y="6221031"/>
            <a:ext cx="4257358" cy="3574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600" b="1" i="1" dirty="0" smtClean="0">
                <a:latin typeface="Georgia"/>
                <a:ea typeface="Times New Roman"/>
                <a:cs typeface="Times New Roman"/>
              </a:rPr>
              <a:t>Двойников Александр </a:t>
            </a:r>
            <a:r>
              <a:rPr lang="ru-RU" sz="1600" b="1" i="1" dirty="0">
                <a:latin typeface="Georgia"/>
                <a:ea typeface="Times New Roman"/>
                <a:cs typeface="Times New Roman"/>
              </a:rPr>
              <a:t>Сергеевич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xmlns="" val="39373760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23528" y="188640"/>
            <a:ext cx="8496944" cy="2088232"/>
          </a:xfrm>
        </p:spPr>
        <p:txBody>
          <a:bodyPr/>
          <a:lstStyle/>
          <a:p>
            <a:pPr marL="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800" dirty="0">
                <a:latin typeface="Times New Roman"/>
                <a:ea typeface="Times New Roman"/>
                <a:cs typeface="Times New Roman"/>
              </a:rPr>
              <a:t>В нашем музее материалы систематизированы и представлены, как основные вехи на пути развития Кинешемского медицинского колледжа.</a:t>
            </a:r>
            <a:endParaRPr lang="ru-RU" sz="2000" dirty="0">
              <a:latin typeface="Calibri"/>
              <a:ea typeface="Times New Roman"/>
              <a:cs typeface="Times New Roman"/>
            </a:endParaRPr>
          </a:p>
          <a:p>
            <a:endParaRPr lang="ru-RU" dirty="0"/>
          </a:p>
        </p:txBody>
      </p:sp>
      <p:pic>
        <p:nvPicPr>
          <p:cNvPr id="4098" name="Picture 2" descr="C:\Users\Metod_3\Desktop\Новая папка (3)\Новая папка (8)\_DSC895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772816"/>
            <a:ext cx="6991157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9234558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23528" y="260648"/>
            <a:ext cx="8352928" cy="2016224"/>
          </a:xfrm>
        </p:spPr>
        <p:txBody>
          <a:bodyPr>
            <a:normAutofit fontScale="85000" lnSpcReduction="20000"/>
          </a:bodyPr>
          <a:lstStyle/>
          <a:p>
            <a:pPr marL="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2800" dirty="0">
                <a:latin typeface="Times New Roman"/>
                <a:ea typeface="Times New Roman"/>
                <a:cs typeface="Times New Roman"/>
              </a:rPr>
              <a:t>Последняя витрина знакомит с сегодняшним днём учебного заведения. </a:t>
            </a:r>
            <a:endParaRPr lang="ru-RU" sz="2000" dirty="0">
              <a:latin typeface="Calibri"/>
              <a:ea typeface="Times New Roman"/>
              <a:cs typeface="Times New Roman"/>
            </a:endParaRPr>
          </a:p>
          <a:p>
            <a:pPr marL="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2800" dirty="0">
                <a:latin typeface="Times New Roman"/>
                <a:ea typeface="Times New Roman"/>
                <a:cs typeface="Times New Roman"/>
              </a:rPr>
              <a:t>С 2012 года учебное заведение меняет своё название.</a:t>
            </a:r>
            <a:endParaRPr lang="ru-RU" sz="2000" dirty="0">
              <a:latin typeface="Calibri"/>
              <a:ea typeface="Times New Roman"/>
              <a:cs typeface="Times New Roman"/>
            </a:endParaRPr>
          </a:p>
          <a:p>
            <a:pPr marL="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2800" b="1" dirty="0">
                <a:latin typeface="Times New Roman"/>
                <a:ea typeface="Times New Roman"/>
                <a:cs typeface="Times New Roman"/>
              </a:rPr>
              <a:t>Сегодня – это Кинешемский медицинский колледж.</a:t>
            </a:r>
            <a:endParaRPr lang="ru-RU" sz="2000" dirty="0">
              <a:latin typeface="Calibri"/>
              <a:ea typeface="Times New Roman"/>
              <a:cs typeface="Times New Roman"/>
            </a:endParaRPr>
          </a:p>
          <a:p>
            <a:endParaRPr lang="ru-RU" dirty="0"/>
          </a:p>
        </p:txBody>
      </p:sp>
      <p:pic>
        <p:nvPicPr>
          <p:cNvPr id="4" name="Рисунок 3" descr="N:\Музей\Фото\Эксп. музея\IMG_8159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7933" y="2276872"/>
            <a:ext cx="5694387" cy="4104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40774884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95536" y="260648"/>
            <a:ext cx="8301608" cy="1800200"/>
          </a:xfrm>
        </p:spPr>
        <p:txBody>
          <a:bodyPr>
            <a:normAutofit fontScale="92500" lnSpcReduction="20000"/>
          </a:bodyPr>
          <a:lstStyle/>
          <a:p>
            <a:pPr marL="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2800" dirty="0">
                <a:latin typeface="Times New Roman"/>
                <a:ea typeface="Times New Roman"/>
                <a:cs typeface="Times New Roman"/>
              </a:rPr>
              <a:t>Коллектив идёт в ногу со временем. Разрабатываются новые учебные стандарты, вводятся многочисленные новые специальности, даётся возможность получения дополнительных специализаций.</a:t>
            </a:r>
            <a:endParaRPr lang="ru-RU" sz="2000" dirty="0">
              <a:latin typeface="Calibri"/>
              <a:ea typeface="Times New Roman"/>
              <a:cs typeface="Times New Roman"/>
            </a:endParaRPr>
          </a:p>
          <a:p>
            <a:endParaRPr lang="ru-RU" dirty="0"/>
          </a:p>
        </p:txBody>
      </p:sp>
      <p:pic>
        <p:nvPicPr>
          <p:cNvPr id="4" name="Рисунок 3" descr="N:\Музей\Фото\Жизнь колледжа\IMG_3018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2060848"/>
            <a:ext cx="6192688" cy="4248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21490520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95536" y="188640"/>
            <a:ext cx="8424936" cy="2592288"/>
          </a:xfrm>
        </p:spPr>
        <p:txBody>
          <a:bodyPr/>
          <a:lstStyle/>
          <a:p>
            <a:pPr marL="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2800" dirty="0">
                <a:latin typeface="Times New Roman"/>
                <a:ea typeface="Times New Roman"/>
                <a:cs typeface="Times New Roman"/>
              </a:rPr>
              <a:t>В дополнение к экскурсии даётся возможность посмотреть многочисленные альбомы, отражающие разные этапы жизни колледжа.</a:t>
            </a:r>
            <a:endParaRPr lang="ru-RU" sz="2000" dirty="0">
              <a:latin typeface="Calibri"/>
              <a:ea typeface="Times New Roman"/>
              <a:cs typeface="Times New Roman"/>
            </a:endParaRPr>
          </a:p>
          <a:p>
            <a:endParaRPr lang="ru-RU" dirty="0"/>
          </a:p>
        </p:txBody>
      </p:sp>
      <p:pic>
        <p:nvPicPr>
          <p:cNvPr id="3074" name="Picture 2" descr="C:\Users\Metod_3\Desktop\Новая папка (3)\Новая папка (8)\ывоыкно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19431"/>
            <a:ext cx="8466564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68789193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67544" y="260648"/>
            <a:ext cx="8208912" cy="2160240"/>
          </a:xfrm>
        </p:spPr>
        <p:txBody>
          <a:bodyPr>
            <a:normAutofit fontScale="92500" lnSpcReduction="20000"/>
          </a:bodyPr>
          <a:lstStyle/>
          <a:p>
            <a:pPr marL="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2800" dirty="0">
                <a:latin typeface="Times New Roman"/>
                <a:ea typeface="Times New Roman"/>
                <a:cs typeface="Times New Roman"/>
              </a:rPr>
              <a:t>В </a:t>
            </a:r>
            <a:r>
              <a:rPr lang="ru-RU" sz="2800" b="1" dirty="0">
                <a:latin typeface="Times New Roman"/>
                <a:ea typeface="Times New Roman"/>
                <a:cs typeface="Times New Roman"/>
              </a:rPr>
              <a:t>2010</a:t>
            </a:r>
            <a:r>
              <a:rPr lang="ru-RU" sz="2800" dirty="0">
                <a:latin typeface="Times New Roman"/>
                <a:ea typeface="Times New Roman"/>
                <a:cs typeface="Times New Roman"/>
              </a:rPr>
              <a:t> году в год 80-летнего юбилея колледжа была выпущена книга по истории колледжа, в которую включены воспоминания многих преподавателей и выпускников. Сегодня она является основным источником в подготовке любой экскурсии по музею.</a:t>
            </a:r>
            <a:endParaRPr lang="ru-RU" sz="2000" dirty="0">
              <a:latin typeface="Calibri"/>
              <a:ea typeface="Times New Roman"/>
              <a:cs typeface="Times New Roman"/>
            </a:endParaRPr>
          </a:p>
          <a:p>
            <a:endParaRPr lang="ru-RU" dirty="0"/>
          </a:p>
        </p:txBody>
      </p:sp>
      <p:pic>
        <p:nvPicPr>
          <p:cNvPr id="5124" name="Picture 4" descr="C:\Users\Metod_3\Desktop\Новая папка (3)\Новая папка (8)\аыор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07704" y="2420888"/>
            <a:ext cx="5497861" cy="388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56107046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23528" y="332656"/>
            <a:ext cx="8496944" cy="2016224"/>
          </a:xfrm>
        </p:spPr>
        <p:txBody>
          <a:bodyPr>
            <a:normAutofit fontScale="85000" lnSpcReduction="10000"/>
          </a:bodyPr>
          <a:lstStyle/>
          <a:p>
            <a:pPr marL="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2800" dirty="0">
                <a:latin typeface="Times New Roman"/>
                <a:ea typeface="Times New Roman"/>
                <a:cs typeface="Times New Roman"/>
              </a:rPr>
              <a:t>В 2008 году была создана музейно-педагогическая программа, ставшая лауреатом областного конкурса. По этой программе училище работает и сегодня,  проводя регулярно в музее уроки, экскурсии и внеклассные мероприятия.</a:t>
            </a:r>
            <a:endParaRPr lang="ru-RU" sz="2000" dirty="0">
              <a:latin typeface="Calibri"/>
              <a:ea typeface="Times New Roman"/>
              <a:cs typeface="Times New Roman"/>
            </a:endParaRPr>
          </a:p>
          <a:p>
            <a:endParaRPr lang="ru-RU" dirty="0"/>
          </a:p>
        </p:txBody>
      </p:sp>
      <p:pic>
        <p:nvPicPr>
          <p:cNvPr id="4" name="Рисунок 3" descr="N:\Музей\Фото\Меропр. музея\IMG_7809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39952" y="2407777"/>
            <a:ext cx="4536504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 descr="C:\Users\Metod_3\Desktop\Новая папка (3)\Новая папка (8)\аБезымянный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2407777"/>
            <a:ext cx="2879606" cy="4032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10499897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67544" y="260648"/>
            <a:ext cx="8229600" cy="2232248"/>
          </a:xfrm>
        </p:spPr>
        <p:txBody>
          <a:bodyPr/>
          <a:lstStyle/>
          <a:p>
            <a:pPr marL="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2800" dirty="0" smtClean="0">
                <a:latin typeface="Times New Roman"/>
                <a:ea typeface="Times New Roman"/>
                <a:cs typeface="Times New Roman"/>
              </a:rPr>
              <a:t>В музее проводятся </a:t>
            </a:r>
            <a:r>
              <a:rPr lang="ru-RU" sz="2800" dirty="0">
                <a:latin typeface="Times New Roman"/>
                <a:ea typeface="Times New Roman"/>
                <a:cs typeface="Times New Roman"/>
              </a:rPr>
              <a:t>конференции с обзором  </a:t>
            </a:r>
            <a:r>
              <a:rPr lang="ru-RU" sz="2800" dirty="0" smtClean="0">
                <a:latin typeface="Times New Roman"/>
                <a:ea typeface="Times New Roman"/>
                <a:cs typeface="Times New Roman"/>
              </a:rPr>
              <a:t>материалов, </a:t>
            </a:r>
            <a:r>
              <a:rPr lang="ru-RU" sz="2800" dirty="0">
                <a:latin typeface="Times New Roman"/>
                <a:ea typeface="Times New Roman"/>
                <a:cs typeface="Times New Roman"/>
              </a:rPr>
              <a:t>не представленных в экспозиции</a:t>
            </a:r>
            <a:r>
              <a:rPr lang="ru-RU" sz="2400" dirty="0">
                <a:latin typeface="Times New Roman"/>
                <a:ea typeface="Times New Roman"/>
                <a:cs typeface="Times New Roman"/>
              </a:rPr>
              <a:t>.</a:t>
            </a:r>
            <a:endParaRPr lang="ru-RU" sz="2000" dirty="0">
              <a:latin typeface="Calibri"/>
              <a:ea typeface="Times New Roman"/>
              <a:cs typeface="Times New Roman"/>
            </a:endParaRPr>
          </a:p>
          <a:p>
            <a:endParaRPr lang="ru-RU" dirty="0"/>
          </a:p>
        </p:txBody>
      </p:sp>
      <p:pic>
        <p:nvPicPr>
          <p:cNvPr id="4" name="Рисунок 3" descr="N:\Музей\Фото\Меропр. музея\IMG_781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1484784"/>
            <a:ext cx="6480720" cy="468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38602521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716016" y="332656"/>
            <a:ext cx="4032448" cy="5328592"/>
          </a:xfrm>
        </p:spPr>
        <p:txBody>
          <a:bodyPr/>
          <a:lstStyle/>
          <a:p>
            <a:pPr marL="0" indent="0" algn="ctr">
              <a:buNone/>
            </a:pPr>
            <a:endParaRPr lang="ru-RU" sz="2800" dirty="0" smtClean="0">
              <a:latin typeface="Times New Roman"/>
              <a:ea typeface="Times New Roman"/>
            </a:endParaRPr>
          </a:p>
          <a:p>
            <a:pPr marL="0" indent="0" algn="ctr">
              <a:buNone/>
            </a:pPr>
            <a:endParaRPr lang="ru-RU" sz="2800" dirty="0">
              <a:latin typeface="Times New Roman"/>
              <a:ea typeface="Times New Roman"/>
            </a:endParaRPr>
          </a:p>
          <a:p>
            <a:pPr marL="0" indent="0" algn="ctr">
              <a:buNone/>
            </a:pPr>
            <a:r>
              <a:rPr lang="ru-RU" sz="2800" dirty="0" smtClean="0">
                <a:latin typeface="Times New Roman"/>
                <a:ea typeface="Times New Roman"/>
              </a:rPr>
              <a:t>Музей </a:t>
            </a:r>
            <a:r>
              <a:rPr lang="ru-RU" sz="2800" dirty="0">
                <a:latin typeface="Times New Roman"/>
                <a:ea typeface="Times New Roman"/>
              </a:rPr>
              <a:t>колледжа неоднократно становился лауреатом, </a:t>
            </a:r>
            <a:r>
              <a:rPr lang="ru-RU" sz="2800" dirty="0" smtClean="0">
                <a:latin typeface="Times New Roman"/>
                <a:ea typeface="Times New Roman"/>
              </a:rPr>
              <a:t>городских и </a:t>
            </a:r>
            <a:r>
              <a:rPr lang="ru-RU" sz="2800" dirty="0">
                <a:latin typeface="Times New Roman"/>
                <a:ea typeface="Times New Roman"/>
              </a:rPr>
              <a:t>областных конкурсов </a:t>
            </a:r>
            <a:r>
              <a:rPr lang="ru-RU" sz="2800" dirty="0" smtClean="0">
                <a:latin typeface="Times New Roman"/>
                <a:ea typeface="Times New Roman"/>
              </a:rPr>
              <a:t>музеев </a:t>
            </a:r>
            <a:r>
              <a:rPr lang="ru-RU" sz="2800" dirty="0" smtClean="0">
                <a:latin typeface="Times New Roman"/>
                <a:ea typeface="Times New Roman"/>
              </a:rPr>
              <a:t>образовательных учреждений.</a:t>
            </a:r>
            <a:endParaRPr lang="ru-RU" dirty="0"/>
          </a:p>
        </p:txBody>
      </p:sp>
      <p:pic>
        <p:nvPicPr>
          <p:cNvPr id="6146" name="Picture 2" descr="C:\Users\Metod_3\Desktop\Новая папка (3)\Новая папка (8)\кнгуелш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332656"/>
            <a:ext cx="4197540" cy="5934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01258932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55576" y="548680"/>
            <a:ext cx="7704856" cy="3600400"/>
          </a:xfrm>
        </p:spPr>
        <p:txBody>
          <a:bodyPr/>
          <a:lstStyle/>
          <a:p>
            <a:pPr marL="45720" indent="0">
              <a:buNone/>
            </a:pPr>
            <a:r>
              <a:rPr lang="ru-RU" sz="2400" dirty="0">
                <a:solidFill>
                  <a:schemeClr val="tx1"/>
                </a:solidFill>
                <a:latin typeface="Times New Roman"/>
                <a:ea typeface="Times New Roman"/>
              </a:rPr>
              <a:t>Вначале мы познакомимся с историей создания учебного заведения. День рождения колледжа считается 27 июня  1930 года, именно тогда было подписано распоряжение о его создании Народным Комиссариата Просвещения РСФСР, в ведении которого долгое время учебное заведение будет находиться . 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027" name="Picture 3" descr="IMG_173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67744" y="2852936"/>
            <a:ext cx="4762500" cy="359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6028787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332656"/>
            <a:ext cx="8208912" cy="1800200"/>
          </a:xfrm>
        </p:spPr>
        <p:txBody>
          <a:bodyPr>
            <a:normAutofit fontScale="85000" lnSpcReduction="10000"/>
          </a:bodyPr>
          <a:lstStyle/>
          <a:p>
            <a:pPr marL="45720" indent="0" algn="just">
              <a:spcAft>
                <a:spcPts val="1000"/>
              </a:spcAft>
              <a:buNone/>
            </a:pPr>
            <a:r>
              <a:rPr lang="ru-RU" sz="2400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Большую работу по организации учебного заведения провёл </a:t>
            </a:r>
            <a:r>
              <a:rPr lang="ru-RU" sz="2400" b="1" dirty="0" err="1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Шиманов</a:t>
            </a:r>
            <a:r>
              <a:rPr lang="ru-RU" sz="2400" b="1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 Иван</a:t>
            </a:r>
            <a:r>
              <a:rPr lang="ru-RU" sz="2400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2400" b="1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Иванович</a:t>
            </a:r>
            <a:r>
              <a:rPr lang="ru-RU" sz="2400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 – первый директор, профессиональный революционер, моряк. 	</a:t>
            </a:r>
            <a:r>
              <a:rPr lang="ru-RU" sz="2400" dirty="0" err="1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Шиманов</a:t>
            </a:r>
            <a:r>
              <a:rPr lang="ru-RU" sz="2400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 И.И. возглавлял школу до декабря </a:t>
            </a:r>
            <a:r>
              <a:rPr lang="ru-RU" sz="2400" b="1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1931 </a:t>
            </a:r>
            <a:r>
              <a:rPr lang="ru-RU" sz="2400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года. Оставил работу по состоянию здоровья. Фотографии  </a:t>
            </a:r>
            <a:r>
              <a:rPr lang="ru-RU" sz="2400" dirty="0" err="1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Шиманова</a:t>
            </a:r>
            <a:r>
              <a:rPr lang="ru-RU" sz="2400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 И.И. не сохранилось. В этот период учебное заведение именуется </a:t>
            </a:r>
            <a:r>
              <a:rPr lang="ru-RU" sz="2400" dirty="0" err="1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медтехникум</a:t>
            </a:r>
            <a:r>
              <a:rPr lang="ru-RU" sz="2400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.</a:t>
            </a:r>
            <a:endParaRPr lang="ru-RU" sz="1800" dirty="0">
              <a:solidFill>
                <a:schemeClr val="tx1"/>
              </a:solidFill>
              <a:latin typeface="Calibri"/>
              <a:ea typeface="Times New Roman"/>
              <a:cs typeface="Times New Roman"/>
            </a:endParaRPr>
          </a:p>
          <a:p>
            <a:endParaRPr lang="ru-RU" dirty="0"/>
          </a:p>
        </p:txBody>
      </p:sp>
      <p:pic>
        <p:nvPicPr>
          <p:cNvPr id="4" name="Рисунок 3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40307" y="2276872"/>
            <a:ext cx="6768752" cy="381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95467488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332656"/>
            <a:ext cx="8208912" cy="2016224"/>
          </a:xfrm>
        </p:spPr>
        <p:txBody>
          <a:bodyPr>
            <a:normAutofit/>
          </a:bodyPr>
          <a:lstStyle/>
          <a:p>
            <a:pPr marL="45720" lvl="0" indent="0">
              <a:buClr>
                <a:srgbClr val="F3A447"/>
              </a:buClr>
              <a:buNone/>
            </a:pPr>
            <a:r>
              <a:rPr lang="ru-RU" sz="2400" dirty="0" smtClean="0">
                <a:solidFill>
                  <a:prstClr val="white"/>
                </a:solidFill>
                <a:latin typeface="Times New Roman"/>
                <a:ea typeface="Times New Roman"/>
              </a:rPr>
              <a:t>Позднее </a:t>
            </a:r>
            <a:r>
              <a:rPr lang="ru-RU" sz="2400" dirty="0">
                <a:solidFill>
                  <a:prstClr val="white"/>
                </a:solidFill>
                <a:latin typeface="Times New Roman"/>
                <a:ea typeface="Times New Roman"/>
              </a:rPr>
              <a:t>во всех документах обозначено уже другое название - </a:t>
            </a:r>
            <a:r>
              <a:rPr lang="ru-RU" sz="2400" b="1" dirty="0">
                <a:solidFill>
                  <a:prstClr val="white"/>
                </a:solidFill>
                <a:latin typeface="Times New Roman"/>
                <a:ea typeface="Times New Roman"/>
              </a:rPr>
              <a:t>фельдшерско-акушерская школа</a:t>
            </a:r>
            <a:r>
              <a:rPr lang="ru-RU" sz="2400" dirty="0">
                <a:solidFill>
                  <a:prstClr val="white"/>
                </a:solidFill>
                <a:latin typeface="Times New Roman"/>
                <a:ea typeface="Times New Roman"/>
              </a:rPr>
              <a:t>. </a:t>
            </a:r>
            <a:r>
              <a:rPr lang="ru-RU" sz="2400" dirty="0" smtClean="0">
                <a:solidFill>
                  <a:prstClr val="white"/>
                </a:solidFill>
                <a:latin typeface="Times New Roman"/>
                <a:ea typeface="Times New Roman"/>
              </a:rPr>
              <a:t>З</a:t>
            </a:r>
            <a:r>
              <a:rPr lang="ru-RU" sz="2400" dirty="0" smtClean="0">
                <a:latin typeface="Times New Roman"/>
                <a:ea typeface="Times New Roman"/>
                <a:cs typeface="Times New Roman"/>
              </a:rPr>
              <a:t>дание </a:t>
            </a:r>
            <a:r>
              <a:rPr lang="ru-RU" sz="2400" dirty="0">
                <a:latin typeface="Times New Roman"/>
                <a:ea typeface="Times New Roman"/>
                <a:cs typeface="Times New Roman"/>
              </a:rPr>
              <a:t>школы находилось на окраине города в районе </a:t>
            </a:r>
            <a:r>
              <a:rPr lang="ru-RU" sz="2400" dirty="0" err="1">
                <a:latin typeface="Times New Roman"/>
                <a:ea typeface="Times New Roman"/>
                <a:cs typeface="Times New Roman"/>
              </a:rPr>
              <a:t>Красноволжского</a:t>
            </a:r>
            <a:r>
              <a:rPr lang="ru-RU" sz="2400" dirty="0">
                <a:latin typeface="Times New Roman"/>
                <a:ea typeface="Times New Roman"/>
                <a:cs typeface="Times New Roman"/>
              </a:rPr>
              <a:t> комбината.</a:t>
            </a:r>
            <a:endParaRPr lang="ru-RU" sz="1800" dirty="0">
              <a:latin typeface="Calibri"/>
              <a:ea typeface="Times New Roman"/>
              <a:cs typeface="Times New Roman"/>
            </a:endParaRPr>
          </a:p>
          <a:p>
            <a:endParaRPr lang="ru-RU" dirty="0"/>
          </a:p>
        </p:txBody>
      </p:sp>
      <p:pic>
        <p:nvPicPr>
          <p:cNvPr id="4" name="Рисунок 3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07704" y="2204864"/>
            <a:ext cx="5688632" cy="4176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9631018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75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умажная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530</TotalTime>
  <Words>1738</Words>
  <Application>Microsoft Office PowerPoint</Application>
  <PresentationFormat>Экран (4:3)</PresentationFormat>
  <Paragraphs>105</Paragraphs>
  <Slides>66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66</vt:i4>
      </vt:variant>
    </vt:vector>
  </HeadingPairs>
  <TitlesOfParts>
    <vt:vector size="67" baseType="lpstr">
      <vt:lpstr>Бумажная</vt:lpstr>
      <vt:lpstr>Экскурсия в музее  ОГБПОУ  «Кинешемского медицинского колледжа» 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  <vt:lpstr>Слайд 60</vt:lpstr>
      <vt:lpstr>Слайд 61</vt:lpstr>
      <vt:lpstr>Слайд 62</vt:lpstr>
      <vt:lpstr>Слайд 63</vt:lpstr>
      <vt:lpstr>Слайд 64</vt:lpstr>
      <vt:lpstr>Слайд 65</vt:lpstr>
      <vt:lpstr>Слайд 66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Экскурсия в музее  Кинешемского медицинского колледжа </dc:title>
  <dc:creator>Metod_3</dc:creator>
  <cp:lastModifiedBy>Natali</cp:lastModifiedBy>
  <cp:revision>36</cp:revision>
  <dcterms:created xsi:type="dcterms:W3CDTF">2016-04-04T05:09:12Z</dcterms:created>
  <dcterms:modified xsi:type="dcterms:W3CDTF">2016-05-17T14:38:03Z</dcterms:modified>
</cp:coreProperties>
</file>